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9" r:id="rId3"/>
    <p:sldId id="362" r:id="rId4"/>
    <p:sldId id="257" r:id="rId5"/>
    <p:sldId id="297" r:id="rId6"/>
    <p:sldId id="258" r:id="rId7"/>
    <p:sldId id="298" r:id="rId8"/>
    <p:sldId id="363" r:id="rId9"/>
    <p:sldId id="299" r:id="rId10"/>
    <p:sldId id="364" r:id="rId11"/>
    <p:sldId id="285" r:id="rId12"/>
    <p:sldId id="365" r:id="rId13"/>
    <p:sldId id="287" r:id="rId14"/>
    <p:sldId id="293" r:id="rId15"/>
    <p:sldId id="294" r:id="rId16"/>
    <p:sldId id="290" r:id="rId17"/>
    <p:sldId id="300" r:id="rId18"/>
    <p:sldId id="288" r:id="rId19"/>
    <p:sldId id="366" r:id="rId20"/>
    <p:sldId id="291" r:id="rId21"/>
    <p:sldId id="301" r:id="rId22"/>
    <p:sldId id="295" r:id="rId23"/>
    <p:sldId id="296" r:id="rId24"/>
    <p:sldId id="367" r:id="rId25"/>
    <p:sldId id="260" r:id="rId26"/>
    <p:sldId id="347" r:id="rId27"/>
    <p:sldId id="349" r:id="rId28"/>
    <p:sldId id="346" r:id="rId29"/>
    <p:sldId id="350" r:id="rId30"/>
    <p:sldId id="263" r:id="rId31"/>
    <p:sldId id="323" r:id="rId32"/>
    <p:sldId id="324" r:id="rId33"/>
    <p:sldId id="343" r:id="rId34"/>
    <p:sldId id="331" r:id="rId35"/>
    <p:sldId id="284" r:id="rId36"/>
    <p:sldId id="270" r:id="rId37"/>
    <p:sldId id="289" r:id="rId38"/>
    <p:sldId id="286" r:id="rId39"/>
    <p:sldId id="340" r:id="rId40"/>
    <p:sldId id="339" r:id="rId41"/>
    <p:sldId id="345" r:id="rId42"/>
    <p:sldId id="355" r:id="rId43"/>
    <p:sldId id="264" r:id="rId44"/>
    <p:sldId id="356" r:id="rId45"/>
    <p:sldId id="269" r:id="rId46"/>
    <p:sldId id="357" r:id="rId47"/>
    <p:sldId id="358" r:id="rId48"/>
    <p:sldId id="261" r:id="rId49"/>
    <p:sldId id="274" r:id="rId50"/>
    <p:sldId id="348" r:id="rId51"/>
    <p:sldId id="359" r:id="rId52"/>
    <p:sldId id="268" r:id="rId53"/>
    <p:sldId id="351" r:id="rId54"/>
    <p:sldId id="271" r:id="rId55"/>
    <p:sldId id="265" r:id="rId56"/>
    <p:sldId id="267" r:id="rId57"/>
    <p:sldId id="352" r:id="rId58"/>
    <p:sldId id="272" r:id="rId59"/>
    <p:sldId id="273" r:id="rId60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0000"/>
    <a:srgbClr val="FF9393"/>
    <a:srgbClr val="7B0000"/>
    <a:srgbClr val="969696"/>
    <a:srgbClr val="E9DBDC"/>
    <a:srgbClr val="E7ABAB"/>
    <a:srgbClr val="B3594C"/>
    <a:srgbClr val="FF8F8F"/>
    <a:srgbClr val="DD3B2F"/>
    <a:srgbClr val="2C3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8" autoAdjust="0"/>
    <p:restoredTop sz="94660"/>
  </p:normalViewPr>
  <p:slideViewPr>
    <p:cSldViewPr>
      <p:cViewPr varScale="1">
        <p:scale>
          <a:sx n="113" d="100"/>
          <a:sy n="113" d="100"/>
        </p:scale>
        <p:origin x="175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D47DFEF-B157-4481-8E40-A7A9337546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E149F6-0256-4232-BABD-E13BA9ABA63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ACF1B09-F22D-4106-B530-919AB13823FD}" type="datetimeFigureOut">
              <a:rPr lang="ko-KR" altLang="en-US"/>
              <a:pPr>
                <a:defRPr/>
              </a:pPr>
              <a:t>2020-04-01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4806DD01-1276-4ECE-AF25-BB393BFE1F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204390FC-DEB5-4245-9DAC-89C5CD73E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FA9577-A382-453D-9511-229F8105A75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487E8F-AF57-4D9A-ACA0-2A7E69D1D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4ECF92-8E45-4372-89DE-4B9AB26C5207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I’m glad to introduce my research here in VTC</a:t>
            </a:r>
          </a:p>
          <a:p>
            <a:pPr>
              <a:defRPr/>
            </a:pPr>
            <a:r>
              <a:rPr lang="en-US" altLang="ko-KR" dirty="0"/>
              <a:t>My name is </a:t>
            </a:r>
            <a:r>
              <a:rPr lang="en-US" altLang="ko-KR" dirty="0" err="1"/>
              <a:t>CheonSol</a:t>
            </a:r>
            <a:r>
              <a:rPr lang="en-US" altLang="ko-KR" dirty="0"/>
              <a:t> Lee.</a:t>
            </a:r>
          </a:p>
          <a:p>
            <a:pPr>
              <a:defRPr/>
            </a:pPr>
            <a:r>
              <a:rPr lang="en-US" altLang="ko-KR" dirty="0"/>
              <a:t>I’m currently a student at </a:t>
            </a:r>
            <a:r>
              <a:rPr lang="en-US" altLang="ko-KR" dirty="0" err="1"/>
              <a:t>Chungbuk</a:t>
            </a:r>
            <a:r>
              <a:rPr lang="en-US" altLang="ko-KR" dirty="0"/>
              <a:t> national university.</a:t>
            </a:r>
          </a:p>
          <a:p>
            <a:pPr>
              <a:defRPr/>
            </a:pPr>
            <a:r>
              <a:rPr lang="en-US" altLang="ko-KR" dirty="0"/>
              <a:t>My research theme is Smart Parking.</a:t>
            </a:r>
          </a:p>
          <a:p>
            <a:pPr>
              <a:defRPr/>
            </a:pPr>
            <a:r>
              <a:rPr lang="en-US" altLang="ko-KR" dirty="0"/>
              <a:t>In the paper, I suggested novel Smart Parking System using AI technology, BLE beacon, and Smartphone Sensor network.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C06DEDA-4E91-4130-86EE-EFBCFEBE313A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나는 사용자상태 기반의 </a:t>
            </a:r>
            <a:r>
              <a:rPr kumimoji="1" lang="ko-KR" altLang="en-US" dirty="0" err="1"/>
              <a:t>스마트파킹</a:t>
            </a:r>
            <a:r>
              <a:rPr kumimoji="1" lang="ko-KR" altLang="en-US" dirty="0"/>
              <a:t> 시스템을 제안했다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사용자상태를 총 </a:t>
            </a:r>
            <a:r>
              <a:rPr kumimoji="1" lang="en-US" altLang="ko-KR" dirty="0"/>
              <a:t>8</a:t>
            </a:r>
            <a:r>
              <a:rPr kumimoji="1" lang="ko-KR" altLang="en-US" dirty="0"/>
              <a:t>단계로 구분하였다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주차장 진입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빈공간</a:t>
            </a:r>
            <a:r>
              <a:rPr kumimoji="1" lang="ko-KR" altLang="en-US" dirty="0"/>
              <a:t> 찾기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대기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주차</a:t>
            </a:r>
            <a:r>
              <a:rPr kumimoji="1" lang="en-US" altLang="ko-KR" dirty="0"/>
              <a:t>, </a:t>
            </a:r>
            <a:r>
              <a:rPr kumimoji="1" lang="ko-KR" altLang="en-US" dirty="0"/>
              <a:t>주차해제</a:t>
            </a:r>
          </a:p>
          <a:p>
            <a:r>
              <a:rPr kumimoji="1" lang="ko-KR" altLang="en-US" dirty="0"/>
              <a:t>주차장내에서 발생할 수 있는 모든 경우의 수를 반영하였다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proposed a smart parking system based on user state.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state is divided into 8 stages.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Entering the parking lot, looking for free space, waiting, parking, unparking etc.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reflects the number of possible cases in the parking lot.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C06DEDA-4E91-4130-86EE-EFBCFEBE313A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371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ko-KR" altLang="en-US" dirty="0"/>
              <a:t>사용자상태는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요소로 구분된다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1. </a:t>
            </a:r>
            <a:r>
              <a:rPr kumimoji="1" lang="ko-KR" altLang="en-US" dirty="0"/>
              <a:t>이전상태</a:t>
            </a:r>
          </a:p>
          <a:p>
            <a:r>
              <a:rPr kumimoji="1" lang="en-US" altLang="ko-KR" dirty="0"/>
              <a:t>2. </a:t>
            </a:r>
            <a:r>
              <a:rPr kumimoji="1" lang="ko-KR" altLang="en-US" dirty="0"/>
              <a:t>현재상태</a:t>
            </a:r>
          </a:p>
          <a:p>
            <a:r>
              <a:rPr kumimoji="1" lang="en-US" altLang="ko-KR" dirty="0"/>
              <a:t>3. </a:t>
            </a:r>
            <a:r>
              <a:rPr kumimoji="1" lang="ko-KR" altLang="en-US" dirty="0"/>
              <a:t>사용자 위치</a:t>
            </a:r>
          </a:p>
          <a:p>
            <a:endParaRPr kumimoji="1" lang="ko-KR" altLang="en-US" dirty="0"/>
          </a:p>
          <a:p>
            <a:r>
              <a:rPr kumimoji="1" lang="ko-KR" altLang="en-US" dirty="0"/>
              <a:t>케이스는 총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 상황이며</a:t>
            </a:r>
            <a:r>
              <a:rPr kumimoji="1" lang="en-US" altLang="ko-KR" dirty="0"/>
              <a:t>, </a:t>
            </a:r>
          </a:p>
          <a:p>
            <a:r>
              <a:rPr kumimoji="1" lang="en-US" altLang="ko-KR" dirty="0"/>
              <a:t>1. </a:t>
            </a:r>
            <a:r>
              <a:rPr kumimoji="1" lang="ko-KR" altLang="en-US" dirty="0"/>
              <a:t>주차장 진입</a:t>
            </a:r>
          </a:p>
          <a:p>
            <a:r>
              <a:rPr kumimoji="1" lang="en-US" altLang="ko-KR" dirty="0"/>
              <a:t>2. </a:t>
            </a:r>
            <a:r>
              <a:rPr kumimoji="1" lang="ko-KR" altLang="en-US" dirty="0"/>
              <a:t>주차</a:t>
            </a:r>
          </a:p>
          <a:p>
            <a:r>
              <a:rPr kumimoji="1" lang="en-US" altLang="ko-KR" dirty="0"/>
              <a:t>3. </a:t>
            </a:r>
            <a:r>
              <a:rPr kumimoji="1" lang="ko-KR" altLang="en-US" dirty="0"/>
              <a:t>주차해제</a:t>
            </a:r>
          </a:p>
          <a:p>
            <a:r>
              <a:rPr kumimoji="1" lang="en-US" altLang="ko-KR" dirty="0"/>
              <a:t>4. </a:t>
            </a:r>
            <a:r>
              <a:rPr kumimoji="1" lang="ko-KR" altLang="en-US" dirty="0"/>
              <a:t>주차장 떠남</a:t>
            </a:r>
          </a:p>
          <a:p>
            <a:endParaRPr kumimoji="1" lang="ko-KR" altLang="en-US" dirty="0"/>
          </a:p>
          <a:p>
            <a:r>
              <a:rPr kumimoji="1" lang="ko-KR" altLang="en-US" dirty="0"/>
              <a:t>각 상태들이 위의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요소에 의해 명확히 구분됨을 실험을 통해 확인하였다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state is divided into three components.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Before state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Current state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User Location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four situations in the case.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Entering the parking lot.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Parking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Unparking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Leaving the parking lot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Experiments have confirmed that each condition is clearly distinguished by the three above factors.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C06DEDA-4E91-4130-86EE-EFBCFEBE313A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37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ko-KR" altLang="en-US" dirty="0"/>
              <a:t>나는 사용자가 스마트폰을 항상 소지한다고 가정했다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사용자가 밖에서부터 차량에 들어왔다가 다시 밖으로 나오는 과정을 진행할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스마트폰의 센서데이터를 기록하였다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PCA</a:t>
            </a:r>
            <a:r>
              <a:rPr kumimoji="1" lang="ko-KR" altLang="en-US" dirty="0"/>
              <a:t>분석을 한 결과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가속도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기압</a:t>
            </a:r>
            <a:r>
              <a:rPr kumimoji="1" lang="en-US" altLang="ko-KR" dirty="0"/>
              <a:t>, </a:t>
            </a:r>
            <a:r>
              <a:rPr kumimoji="1" lang="ko-KR" altLang="en-US" dirty="0"/>
              <a:t>빛</a:t>
            </a:r>
            <a:r>
              <a:rPr kumimoji="1" lang="en-US" altLang="ko-KR" dirty="0"/>
              <a:t>, </a:t>
            </a:r>
            <a:r>
              <a:rPr kumimoji="1" lang="ko-KR" altLang="en-US" dirty="0"/>
              <a:t>소리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자이로</a:t>
            </a:r>
            <a:r>
              <a:rPr kumimoji="1" lang="ko-KR" altLang="en-US" dirty="0"/>
              <a:t> 센서는 제대로 구분이 안되었다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마그노센서값은</a:t>
            </a:r>
            <a:r>
              <a:rPr kumimoji="1" lang="ko-KR" altLang="en-US" dirty="0"/>
              <a:t> 명확히 구분됨을 확인하였다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사용자가 밖에서 주차한 차로 들어왔을 </a:t>
            </a:r>
            <a:r>
              <a:rPr kumimoji="1" lang="ko-KR" altLang="en-US" dirty="0" err="1"/>
              <a:t>떄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마그노</a:t>
            </a:r>
            <a:r>
              <a:rPr kumimoji="1" lang="en-US" altLang="ko-KR" dirty="0"/>
              <a:t>-y</a:t>
            </a:r>
            <a:r>
              <a:rPr kumimoji="1" lang="ko-KR" altLang="en-US" dirty="0"/>
              <a:t>값이 감소하였고</a:t>
            </a:r>
          </a:p>
          <a:p>
            <a:r>
              <a:rPr kumimoji="1" lang="ko-KR" altLang="en-US" dirty="0"/>
              <a:t>다시 차에서 밖으로 나갔을 </a:t>
            </a:r>
            <a:r>
              <a:rPr kumimoji="1" lang="ko-KR" altLang="en-US" dirty="0" err="1"/>
              <a:t>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마그노</a:t>
            </a:r>
            <a:r>
              <a:rPr kumimoji="1" lang="en-US" altLang="ko-KR" dirty="0"/>
              <a:t>-y</a:t>
            </a:r>
            <a:r>
              <a:rPr kumimoji="1" lang="ko-KR" altLang="en-US" dirty="0"/>
              <a:t>값이 증가하였다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이렇게 </a:t>
            </a:r>
            <a:r>
              <a:rPr kumimoji="1" lang="ko-KR" altLang="en-US" dirty="0" err="1"/>
              <a:t>마그노값으로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car in/out</a:t>
            </a:r>
            <a:r>
              <a:rPr kumimoji="1" lang="ko-KR" altLang="en-US" dirty="0"/>
              <a:t>이 가시적으로 구분하였다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assumed that the user always had a smartphone.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 user enters the vehicle from outside and then exits the vehicle again, the smartphone's sensor data was recorded.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PCA analysis, accelerometer, barometer, light, sound, and gyro sensors were not properly identified.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Magnetic sensor values were clearly identified.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 user entered the car parked outside, the magneto-y value decreased.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magneto-y value increased when we went out of the car again.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In/out of the car was visually distinguished by the magneto value.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C06DEDA-4E91-4130-86EE-EFBCFEBE313A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36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기술로 </a:t>
            </a:r>
            <a:r>
              <a:rPr kumimoji="1" lang="en-US" altLang="ko-KR" dirty="0"/>
              <a:t>SVM, MLP, 1D-CNN</a:t>
            </a:r>
            <a:r>
              <a:rPr kumimoji="1" lang="ko-KR" altLang="en-US" dirty="0"/>
              <a:t>을 사용하였다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Raw RSSI</a:t>
            </a:r>
            <a:r>
              <a:rPr kumimoji="1" lang="ko-KR" altLang="en-US" dirty="0"/>
              <a:t>데이터와 </a:t>
            </a:r>
            <a:r>
              <a:rPr kumimoji="1" lang="ko-KR" altLang="en-US" dirty="0" err="1"/>
              <a:t>디노이즈</a:t>
            </a:r>
            <a:r>
              <a:rPr kumimoji="1" lang="ko-KR" altLang="en-US" dirty="0"/>
              <a:t> 데이터를 이용하여 알고리즘에 학습시킨 후 테스트하였더니</a:t>
            </a:r>
            <a:endParaRPr kumimoji="1" lang="en-US" altLang="ko-KR" dirty="0"/>
          </a:p>
          <a:p>
            <a:r>
              <a:rPr kumimoji="1" lang="ko-KR" altLang="en-US" dirty="0" err="1"/>
              <a:t>디노이즈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오토인코더를</a:t>
            </a:r>
            <a:r>
              <a:rPr kumimoji="1" lang="ko-KR" altLang="en-US" dirty="0"/>
              <a:t> 거친 후 학습을 시켰을 때가 정확도 더 증가함을 확인하였다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SVM, MLP, and 1D-CNN are used as AI technologies.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studied and tested using the data above.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going through the Denoising auto-encoder, the accuracy was further increased comparing to before data.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C06DEDA-4E91-4130-86EE-EFBCFEBE313A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601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디노이징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오토인코더</a:t>
            </a:r>
            <a:r>
              <a:rPr kumimoji="1" lang="ko-KR" altLang="en-US" dirty="0"/>
              <a:t> 결과를 확인했다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학습결과를 혼동행렬로 나타냈다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높은 정확도를 얻음을 확인할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checked the results of the denoising auto-encoder.</a:t>
            </a:r>
            <a:endParaRPr kumimoji="1"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results of the study were presented in a confused matrix 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accuracy can be checked.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C06DEDA-4E91-4130-86EE-EFBCFEBE313A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779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나는 </a:t>
            </a:r>
            <a:r>
              <a:rPr kumimoji="1" lang="ko-KR" altLang="en-US" dirty="0" err="1"/>
              <a:t>마그노데이터로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SVM,MLP,CNN</a:t>
            </a:r>
            <a:r>
              <a:rPr kumimoji="1" lang="ko-KR" altLang="en-US" dirty="0"/>
              <a:t>에 학습시켰다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정확도는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96%</a:t>
            </a:r>
            <a:r>
              <a:rPr kumimoji="1" lang="ko-KR" altLang="en-US" dirty="0"/>
              <a:t>로 수렴하며 가장 높았고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그 결과는 다음과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studied SVM, MLP, and CNN with Magnetic data.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 had the highest accuracy rate at 96%.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results are as follows.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C06DEDA-4E91-4130-86EE-EFBCFEBE313A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14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일반적인 주차장관리 시스템과 서비스비용을 비교하였을 때</a:t>
            </a:r>
            <a:endParaRPr kumimoji="1" lang="en-US" altLang="ko-KR" dirty="0"/>
          </a:p>
          <a:p>
            <a:r>
              <a:rPr kumimoji="1" lang="en-US" altLang="ko-KR" dirty="0"/>
              <a:t>M2PARK </a:t>
            </a:r>
            <a:r>
              <a:rPr kumimoji="1" lang="ko-KR" altLang="en-US" dirty="0"/>
              <a:t>시스템은 </a:t>
            </a:r>
            <a:r>
              <a:rPr kumimoji="1" lang="en-US" altLang="ko-KR" dirty="0"/>
              <a:t>15.6</a:t>
            </a:r>
            <a:r>
              <a:rPr kumimoji="1" lang="ko-KR" altLang="en-US" dirty="0"/>
              <a:t>배의 시간을 단축함을 확인하였다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적은 수의 비콘으로 비용을 낮추고</a:t>
            </a:r>
            <a:r>
              <a:rPr kumimoji="1" lang="en-US" altLang="ko-KR" dirty="0"/>
              <a:t>, AI</a:t>
            </a:r>
            <a:r>
              <a:rPr kumimoji="1" lang="ko-KR" altLang="en-US" dirty="0"/>
              <a:t>기술로 정확도를 높일 수 있었다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comparing the cost of service with a general parking system.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M2PARK system has been verified to reduce the time by 15.6 times.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Thus, it was possible to lower costs with a small number of beacons and increase accuracy with AI technology.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C06DEDA-4E91-4130-86EE-EFBCFEBE313A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113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실험을 앞으로 더 진행하고 싶다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첫째로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동적으로 주차공간을 처리하는 서비스를 구현하지 못했기에 영상으로 촬영하지 못하였다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실시간으로 스마트주차장을 운용하는 모습을 영상으로 제작하고 싶다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학교 내에 주차장이 여러 개가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있을텐데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주차장들을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계층화하여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관리한다면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중앙서버에서 주차장의 점유율을 한 눈에 파악하기 쉬울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want to carry out two more experiments.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the service handling of the parking spot dynamically was not implemented, so the filming was not possible.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want to produce a video that shows me operating a smart parking lot in real time.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Secondly, if there are several parking lots in the school and these parking lots are layered and managed,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will be easy to see the share of the parking lot in the central server at a glance.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C06DEDA-4E91-4130-86EE-EFBCFEBE313A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03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C06DEDA-4E91-4130-86EE-EFBCFEBE313A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3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8E8F-4614-4B36-9AEC-FF74CA524B3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090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outline was prepared in the order of the composition of the research.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C06DEDA-4E91-4130-86EE-EFBCFEBE313A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93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8E8F-4614-4B36-9AEC-FF74CA524B3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170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8E8F-4614-4B36-9AEC-FF74CA524B3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80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8E8F-4614-4B36-9AEC-FF74CA524B3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723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8E8F-4614-4B36-9AEC-FF74CA524B3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692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8E8F-4614-4B36-9AEC-FF74CA524B3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666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8E8F-4614-4B36-9AEC-FF74CA524B3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7641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8E8F-4614-4B36-9AEC-FF74CA524B3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626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outline was prepared in the order of the composition of the research.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C06DEDA-4E91-4130-86EE-EFBCFEBE313A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817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현대인들은 주차공간을 찾는데 많은 시간을 소비한다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주차공간을 찾는 과정 중에 공기오염을 유발하며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주차장을 배회함으로써 주차장내 혼잡을 초래한다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나는 빠르게 주차공간을 탐색할 필요성이 제시한다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people spend a lot of time looking for parking spot.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the process of finding a parking spot, it causes air pollution, and by roaming the parking lot, it causes congestion in the parking lot.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I present the need to explore parking spot quickly.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C06DEDA-4E91-4130-86EE-EFBCFEBE313A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192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제 아이디어를 소개하기에 앞서 </a:t>
            </a:r>
            <a:r>
              <a:rPr kumimoji="1" lang="ko-KR" altLang="en-US" dirty="0" err="1"/>
              <a:t>스마트파킹과</a:t>
            </a:r>
            <a:r>
              <a:rPr kumimoji="1" lang="ko-KR" altLang="en-US" dirty="0"/>
              <a:t> 관련된 유사 연구를 알아보았다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GPS, </a:t>
            </a:r>
            <a:r>
              <a:rPr kumimoji="1" lang="ko-KR" altLang="en-US" dirty="0" err="1"/>
              <a:t>마그노센서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비콘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초음파 이용</a:t>
            </a:r>
            <a:endParaRPr kumimoji="1" lang="en-US" altLang="ko-KR" dirty="0"/>
          </a:p>
          <a:p>
            <a:r>
              <a:rPr kumimoji="1" lang="en-US" altLang="ko-KR" dirty="0"/>
              <a:t>GPS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1.5m</a:t>
            </a:r>
            <a:r>
              <a:rPr kumimoji="1" lang="ko-KR" altLang="en-US" dirty="0"/>
              <a:t>내의 주차공간을 식별하기에 정확도가 떨어졌고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다른 아이디어는 주차공간마다 센서장비를 설치하므로 비용이 비싸다</a:t>
            </a:r>
            <a:r>
              <a:rPr kumimoji="1" lang="en-US" altLang="ko-KR" dirty="0"/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I introduced my idea, I looked into similar research related to smart parking.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there are GPS, Magnetic sensor, Beacon, and ultrasonic waves.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 is less accurate to identify parking spot within 1.5 meters.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ideas are expensive because sensor equipment have to be installed in each parking spot.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C06DEDA-4E91-4130-86EE-EFBCFEBE313A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693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설계 고려사항으로는 비용을 줄이고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정확도를 높이고자 하였다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나는 </a:t>
            </a:r>
            <a:r>
              <a:rPr kumimoji="1" lang="en-US" altLang="ko-KR" dirty="0"/>
              <a:t>M2PARK</a:t>
            </a:r>
            <a:r>
              <a:rPr kumimoji="1" lang="ko-KR" altLang="en-US" dirty="0"/>
              <a:t>시스템을 제안하며 이는 </a:t>
            </a:r>
            <a:r>
              <a:rPr kumimoji="1" lang="ko-KR" altLang="en-US" dirty="0" err="1"/>
              <a:t>비콘과</a:t>
            </a:r>
            <a:r>
              <a:rPr kumimoji="1" lang="ko-KR" altLang="en-US" dirty="0"/>
              <a:t> 스마트폰센서를 사용했다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M2PARK</a:t>
            </a:r>
            <a:r>
              <a:rPr kumimoji="1" lang="ko-KR" altLang="en-US" dirty="0"/>
              <a:t>는 내 아이디어를 설명하는 시스템이며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나는 모바일센서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머신러닝을</a:t>
            </a:r>
            <a:r>
              <a:rPr kumimoji="1" lang="ko-KR" altLang="en-US" dirty="0"/>
              <a:t> 이용한 </a:t>
            </a:r>
            <a:r>
              <a:rPr kumimoji="1" lang="ko-KR" altLang="en-US" dirty="0" err="1"/>
              <a:t>스마트파킹을</a:t>
            </a:r>
            <a:r>
              <a:rPr kumimoji="1" lang="ko-KR" altLang="en-US" dirty="0"/>
              <a:t> 구현하였다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the design considerations were to reduce costs and increase accuracy.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propose an M2PARK system, which uses beacons and smart phone sensors.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M2PARK is a system that describes my ideas.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implemented smart parking using mobile sensors and machine learning.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C06DEDA-4E91-4130-86EE-EFBCFEBE313A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149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ko-KR" altLang="en-US" dirty="0"/>
              <a:t>이것은 프레임워크이다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M2PARK</a:t>
            </a:r>
            <a:r>
              <a:rPr kumimoji="1" lang="ko-KR" altLang="en-US" dirty="0"/>
              <a:t>시스템은 총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가지로 구성되었다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주차공간 위치 </a:t>
            </a:r>
            <a:r>
              <a:rPr kumimoji="1" lang="ko-KR" altLang="en-US" dirty="0" err="1"/>
              <a:t>측위</a:t>
            </a:r>
            <a:endParaRPr kumimoji="1" lang="ko-KR" altLang="en-US" dirty="0"/>
          </a:p>
          <a:p>
            <a:r>
              <a:rPr kumimoji="1" lang="ko-KR" altLang="en-US" dirty="0"/>
              <a:t>사용자상태 측정</a:t>
            </a:r>
          </a:p>
          <a:p>
            <a:r>
              <a:rPr kumimoji="1" lang="ko-KR" altLang="en-US" dirty="0"/>
              <a:t>위의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가지가 가능하면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스마트파킹을</a:t>
            </a:r>
            <a:r>
              <a:rPr kumimoji="1" lang="ko-KR" altLang="en-US" dirty="0"/>
              <a:t> 실현할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스마트폰으로 </a:t>
            </a:r>
            <a:r>
              <a:rPr kumimoji="1" lang="ko-KR" altLang="en-US" dirty="0" err="1"/>
              <a:t>비콘신호값</a:t>
            </a:r>
            <a:r>
              <a:rPr kumimoji="1" lang="en-US" altLang="ko-KR" dirty="0"/>
              <a:t>, </a:t>
            </a:r>
            <a:r>
              <a:rPr kumimoji="1" lang="ko-KR" altLang="en-US" dirty="0"/>
              <a:t>스마트폰의 센서데이터를 수집한다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모듈에 적용한다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각 모듈에서는 나는 </a:t>
            </a:r>
            <a:r>
              <a:rPr kumimoji="1" lang="en-US" altLang="ko-KR" dirty="0"/>
              <a:t>SVM, MLP, CNN</a:t>
            </a:r>
            <a:r>
              <a:rPr kumimoji="1" lang="ko-KR" altLang="en-US" dirty="0"/>
              <a:t>기술을 이용하였다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Voting</a:t>
            </a:r>
            <a:r>
              <a:rPr kumimoji="1" lang="ko-KR" altLang="en-US" dirty="0"/>
              <a:t>을 통해 제일 높은 정확도를 가지는 기술을 사용하는 것을 목표로 하였다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최종적으로는 혼동행렬을 통해 정확도 분석을 진행하였다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모듈에 대한 설명은 잠시후에 하도록 하겠다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framework diagram.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M2PARK system consisted of two total components.</a:t>
            </a:r>
            <a:br>
              <a:rPr lang="en-US" altLang="ko-KR" dirty="0"/>
            </a:br>
            <a:r>
              <a:rPr lang="en-US" altLang="ko-KR" dirty="0"/>
              <a:t>First,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Parking Spot Localization</a:t>
            </a:r>
            <a:br>
              <a:rPr lang="en-US" altLang="ko-KR" dirty="0"/>
            </a:br>
            <a:r>
              <a:rPr lang="en-US" altLang="ko-KR" dirty="0"/>
              <a:t>Second,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Activity Sensing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two of the above are possible, smart parking can be realized.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going to collect beacons and sensor data from Smartphones.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applied to two modules.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each module, I used SVM, MLP, and CNN technologies.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aim was to use the technology with the highest accuracy through Voting.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the accuracy analysis was carried out through the Confusion Matrix.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I'll explain each module in a few minutes.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C06DEDA-4E91-4130-86EE-EFBCFEBE313A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91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ko-KR" altLang="en-US" dirty="0" err="1"/>
              <a:t>시스템아키텍처</a:t>
            </a:r>
            <a:r>
              <a:rPr kumimoji="1" lang="ko-KR" altLang="en-US" dirty="0"/>
              <a:t> 구성도이다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충북대학교 컴퓨터공학과 주차장을 테스트베드로 하였다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비콘이</a:t>
            </a:r>
            <a:r>
              <a:rPr kumimoji="1" lang="ko-KR" altLang="en-US" dirty="0"/>
              <a:t> 주차장에 설치되었는데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개는 입구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출구 옆에 설치하였다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진행과정에 대해 설명하겠다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주차공간에서 스마트폰의 </a:t>
            </a:r>
            <a:r>
              <a:rPr kumimoji="1" lang="ko-KR" altLang="en-US" dirty="0" err="1"/>
              <a:t>마그노센서를</a:t>
            </a:r>
            <a:r>
              <a:rPr kumimoji="1" lang="ko-KR" altLang="en-US" dirty="0"/>
              <a:t> 수집한다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주차 후 차에서 내린 후 스마트폰에서 주변 </a:t>
            </a:r>
            <a:r>
              <a:rPr kumimoji="1" lang="ko-KR" altLang="en-US" dirty="0" err="1"/>
              <a:t>비콘의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RSSI</a:t>
            </a:r>
            <a:r>
              <a:rPr kumimoji="1" lang="ko-KR" altLang="en-US" dirty="0"/>
              <a:t>값을 수집한다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dirty="0" err="1"/>
              <a:t>마그노값</a:t>
            </a:r>
            <a:r>
              <a:rPr kumimoji="1" lang="en-US" altLang="ko-KR" dirty="0"/>
              <a:t>, BLE</a:t>
            </a:r>
            <a:r>
              <a:rPr kumimoji="1" lang="ko-KR" altLang="en-US" dirty="0" err="1"/>
              <a:t>신호값을</a:t>
            </a:r>
            <a:r>
              <a:rPr kumimoji="1" lang="ko-KR" altLang="en-US" dirty="0"/>
              <a:t> 서버로 전송한다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서버에서 시스템에 맞게 처리 후 사용자상태를 업데이트한다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서버에서는 </a:t>
            </a:r>
            <a:r>
              <a:rPr kumimoji="1" lang="ko-KR" altLang="en-US" dirty="0" err="1"/>
              <a:t>비콘신호에</a:t>
            </a:r>
            <a:r>
              <a:rPr kumimoji="1" lang="ko-KR" altLang="en-US" dirty="0"/>
              <a:t> 따라 주차공간을 식별해주는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알고리즘이 </a:t>
            </a:r>
            <a:r>
              <a:rPr kumimoji="1" lang="ko-KR" altLang="en-US" dirty="0" err="1"/>
              <a:t>구현되어있고</a:t>
            </a:r>
            <a:r>
              <a:rPr kumimoji="1" lang="en-US" altLang="ko-KR" dirty="0"/>
              <a:t>,</a:t>
            </a:r>
          </a:p>
          <a:p>
            <a:pPr marL="0" indent="0">
              <a:buNone/>
            </a:pPr>
            <a:r>
              <a:rPr kumimoji="1" lang="en-US" altLang="ko-KR" dirty="0"/>
              <a:t>DB</a:t>
            </a:r>
            <a:r>
              <a:rPr kumimoji="1" lang="ko-KR" altLang="en-US" dirty="0"/>
              <a:t>에 사용자의 상태를 기록한다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system architecture diagram.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had a test bed in the parking lot of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Chungbuk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National University's computer science department.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installed a total of three beacons in there.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two beacons were each installed at the entrance and the exit.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me explain the progress.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collects magnetic sensor of Smartphones from parking spaces.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getting out of the car after parking, RSSI values of surrounding beacons are collected from Smartphones.</a:t>
            </a:r>
            <a:br>
              <a:rPr lang="en-US" altLang="ko-KR" dirty="0"/>
            </a:b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Magno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BLE signal values are sent to the server.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server processes the user's status according to the system and updates the user state.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server implements AI algorithm to identify parking spot according to beacon signals.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record the user state in the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C06DEDA-4E91-4130-86EE-EFBCFEBE313A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214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ko-KR" altLang="en-US" dirty="0"/>
              <a:t>주차공간마다 </a:t>
            </a:r>
            <a:r>
              <a:rPr kumimoji="1" lang="en-US" altLang="ko-KR" dirty="0"/>
              <a:t>BLE</a:t>
            </a:r>
            <a:r>
              <a:rPr kumimoji="1" lang="ko-KR" altLang="en-US" dirty="0" err="1"/>
              <a:t>신호값을</a:t>
            </a:r>
            <a:r>
              <a:rPr kumimoji="1" lang="ko-KR" altLang="en-US" dirty="0"/>
              <a:t> 수집 후 </a:t>
            </a:r>
            <a:r>
              <a:rPr kumimoji="1" lang="en-US" altLang="ko-KR" dirty="0"/>
              <a:t>14000</a:t>
            </a:r>
            <a:r>
              <a:rPr kumimoji="1" lang="ko-KR" altLang="en-US" dirty="0"/>
              <a:t>개의 트레이닝셋</a:t>
            </a:r>
            <a:r>
              <a:rPr kumimoji="1" lang="en-US" altLang="ko-KR" dirty="0"/>
              <a:t>, 2000</a:t>
            </a:r>
            <a:r>
              <a:rPr kumimoji="1" lang="ko-KR" altLang="en-US" dirty="0"/>
              <a:t>개의 테스트셋을 생성했다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디노이즈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오토인코더를</a:t>
            </a:r>
            <a:r>
              <a:rPr kumimoji="1" lang="ko-KR" altLang="en-US" dirty="0"/>
              <a:t> 사용하였다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알고리즘의 정답데이터는 트레이닝셋에서 평균의 </a:t>
            </a:r>
            <a:r>
              <a:rPr kumimoji="1" lang="ko-KR" altLang="en-US" dirty="0" err="1"/>
              <a:t>표준편차값이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를 넘지않도록 구현했다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디노이즈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오토인코더를</a:t>
            </a:r>
            <a:r>
              <a:rPr kumimoji="1" lang="ko-KR" altLang="en-US" dirty="0"/>
              <a:t> 적용하여 학습을 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</a:t>
            </a:r>
            <a:r>
              <a:rPr kumimoji="1" lang="en-US" altLang="ko-KR" dirty="0"/>
              <a:t>: Raw RSSI</a:t>
            </a:r>
          </a:p>
          <a:p>
            <a:r>
              <a:rPr kumimoji="1" lang="ko-KR" altLang="en-US" dirty="0"/>
              <a:t>출력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노이즈제거한</a:t>
            </a:r>
            <a:r>
              <a:rPr kumimoji="1" lang="ko-KR" altLang="en-US" dirty="0"/>
              <a:t> </a:t>
            </a:r>
            <a:r>
              <a:rPr kumimoji="1" lang="en-US" altLang="ko-KR" dirty="0"/>
              <a:t>RSSI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트레이닝셋을 </a:t>
            </a:r>
            <a:r>
              <a:rPr kumimoji="1" lang="ko-KR" altLang="en-US" dirty="0" err="1"/>
              <a:t>디노이즈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오토인코더에</a:t>
            </a:r>
            <a:r>
              <a:rPr kumimoji="1" lang="ko-KR" altLang="en-US" dirty="0"/>
              <a:t> 입력하였더니 핵심</a:t>
            </a:r>
            <a:r>
              <a:rPr kumimoji="1" lang="en-US" altLang="ko-KR" dirty="0"/>
              <a:t>RSSI</a:t>
            </a:r>
            <a:r>
              <a:rPr kumimoji="1" lang="ko-KR" altLang="en-US" dirty="0"/>
              <a:t>값만 남고 나머지는 제거되었다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실험한 목적은 </a:t>
            </a:r>
            <a:r>
              <a:rPr kumimoji="1" lang="ko-KR" altLang="en-US" dirty="0" err="1"/>
              <a:t>디노이즈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오토인코더의</a:t>
            </a:r>
            <a:r>
              <a:rPr kumimoji="1" lang="ko-KR" altLang="en-US" dirty="0"/>
              <a:t> 전</a:t>
            </a:r>
            <a:r>
              <a:rPr kumimoji="1" lang="en-US" altLang="ko-KR" dirty="0"/>
              <a:t>/</a:t>
            </a:r>
            <a:r>
              <a:rPr kumimoji="1" lang="ko-KR" altLang="en-US" dirty="0"/>
              <a:t>후의 데이터로  </a:t>
            </a:r>
            <a:r>
              <a:rPr kumimoji="1" lang="en-US" altLang="ko-KR" dirty="0"/>
              <a:t>localization</a:t>
            </a:r>
            <a:r>
              <a:rPr kumimoji="1" lang="ko-KR" altLang="en-US" dirty="0"/>
              <a:t>의 정확도를 비교하기 위함이다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collecting BLE signal values in each parking spot, 14000 training sets and 2000 test sets were created.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used the denoising autoencoder.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correct data of the algorithm is implemented so that the standard deviation value of the average does not exceed 2 in the training set.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learned by applying the denoising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autoconcoder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data is Raw RSSI value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 data is Processed RSSI value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I input the training set into the Denoising Autoencoder, leaving only the core RSSI value and the rest removed.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purpose of this experiment is to compare the accuracy of localization with the data before and after the Denoising autoencoder.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C06DEDA-4E91-4130-86EE-EFBCFEBE313A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0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A2742A-DE96-4320-84D6-A01AD7C02EB1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pattFill prst="pct5">
            <a:fgClr>
              <a:srgbClr val="E9DBD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A5257EB-F2C4-4490-B2D0-4D3984BB9C01}"/>
              </a:ext>
            </a:extLst>
          </p:cNvPr>
          <p:cNvGrpSpPr/>
          <p:nvPr userDrawn="1"/>
        </p:nvGrpSpPr>
        <p:grpSpPr>
          <a:xfrm>
            <a:off x="8892481" y="1805797"/>
            <a:ext cx="72007" cy="5002585"/>
            <a:chOff x="8892481" y="1805797"/>
            <a:chExt cx="72007" cy="500258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186FEE7-9BF1-4AB7-B094-68E2AA90D237}"/>
                </a:ext>
              </a:extLst>
            </p:cNvPr>
            <p:cNvSpPr/>
            <p:nvPr userDrawn="1"/>
          </p:nvSpPr>
          <p:spPr>
            <a:xfrm rot="18900000">
              <a:off x="8897792" y="5733614"/>
              <a:ext cx="6669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783E9B-85ED-4AAF-AA7C-AE12845C6BBD}"/>
                </a:ext>
              </a:extLst>
            </p:cNvPr>
            <p:cNvSpPr/>
            <p:nvPr userDrawn="1"/>
          </p:nvSpPr>
          <p:spPr>
            <a:xfrm rot="18900000">
              <a:off x="8897792" y="5591848"/>
              <a:ext cx="6669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529589E-5B3B-433E-B8F4-3B1E3615FBAC}"/>
                </a:ext>
              </a:extLst>
            </p:cNvPr>
            <p:cNvSpPr/>
            <p:nvPr userDrawn="1"/>
          </p:nvSpPr>
          <p:spPr>
            <a:xfrm rot="18900000">
              <a:off x="8897792" y="5870950"/>
              <a:ext cx="6669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E1B1E5-7D1A-4F18-A5D9-0B875FA7C0D3}"/>
                </a:ext>
              </a:extLst>
            </p:cNvPr>
            <p:cNvSpPr/>
            <p:nvPr userDrawn="1"/>
          </p:nvSpPr>
          <p:spPr>
            <a:xfrm rot="18900000">
              <a:off x="8897792" y="5454511"/>
              <a:ext cx="6669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ED07655-FF56-4B3F-ADCE-BABB4481FF56}"/>
                </a:ext>
              </a:extLst>
            </p:cNvPr>
            <p:cNvSpPr/>
            <p:nvPr userDrawn="1"/>
          </p:nvSpPr>
          <p:spPr>
            <a:xfrm rot="18900000">
              <a:off x="8897792" y="6429156"/>
              <a:ext cx="6669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B94AC1F-6A32-4489-8620-81AA722E1029}"/>
                </a:ext>
              </a:extLst>
            </p:cNvPr>
            <p:cNvSpPr/>
            <p:nvPr userDrawn="1"/>
          </p:nvSpPr>
          <p:spPr>
            <a:xfrm rot="18900000">
              <a:off x="8897792" y="6291819"/>
              <a:ext cx="6669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8D6BDE7-553E-46C6-AB11-55276B3423DF}"/>
                </a:ext>
              </a:extLst>
            </p:cNvPr>
            <p:cNvSpPr/>
            <p:nvPr userDrawn="1"/>
          </p:nvSpPr>
          <p:spPr>
            <a:xfrm rot="18900000">
              <a:off x="8897792" y="6570922"/>
              <a:ext cx="6669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C77796-5B8F-4C0E-9BD3-BF6F49D6BE9B}"/>
                </a:ext>
              </a:extLst>
            </p:cNvPr>
            <p:cNvSpPr/>
            <p:nvPr userDrawn="1"/>
          </p:nvSpPr>
          <p:spPr>
            <a:xfrm rot="18900000">
              <a:off x="8897792" y="6708259"/>
              <a:ext cx="66696" cy="100123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7FB358F-F142-4CE3-8B46-6FC859DCEB70}"/>
                </a:ext>
              </a:extLst>
            </p:cNvPr>
            <p:cNvSpPr/>
            <p:nvPr userDrawn="1"/>
          </p:nvSpPr>
          <p:spPr>
            <a:xfrm rot="18900000">
              <a:off x="8897792" y="6150053"/>
              <a:ext cx="6669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8F1C80-6644-42CB-8786-671738AF2720}"/>
                </a:ext>
              </a:extLst>
            </p:cNvPr>
            <p:cNvSpPr/>
            <p:nvPr userDrawn="1"/>
          </p:nvSpPr>
          <p:spPr>
            <a:xfrm rot="18900000">
              <a:off x="8897792" y="6012717"/>
              <a:ext cx="6669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A68DC1C-0550-436D-9F02-3624D1E603FE}"/>
                </a:ext>
              </a:extLst>
            </p:cNvPr>
            <p:cNvSpPr/>
            <p:nvPr userDrawn="1"/>
          </p:nvSpPr>
          <p:spPr>
            <a:xfrm rot="18900000">
              <a:off x="8892481" y="4477209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B54881-4026-41AE-8939-B33C7DA2C742}"/>
                </a:ext>
              </a:extLst>
            </p:cNvPr>
            <p:cNvSpPr/>
            <p:nvPr userDrawn="1"/>
          </p:nvSpPr>
          <p:spPr>
            <a:xfrm rot="18900000">
              <a:off x="8892481" y="5035414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B052A46-B20E-4915-922C-37670F2C4584}"/>
                </a:ext>
              </a:extLst>
            </p:cNvPr>
            <p:cNvSpPr/>
            <p:nvPr userDrawn="1"/>
          </p:nvSpPr>
          <p:spPr>
            <a:xfrm rot="18900000">
              <a:off x="8892481" y="489896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D45669F-87E8-4D9D-AC75-B77F9BDC6C69}"/>
                </a:ext>
              </a:extLst>
            </p:cNvPr>
            <p:cNvSpPr/>
            <p:nvPr userDrawn="1"/>
          </p:nvSpPr>
          <p:spPr>
            <a:xfrm rot="18900000">
              <a:off x="8892481" y="5178067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5C31DF5-ABAD-46FB-AAAE-D3293CA68204}"/>
                </a:ext>
              </a:extLst>
            </p:cNvPr>
            <p:cNvSpPr/>
            <p:nvPr userDrawn="1"/>
          </p:nvSpPr>
          <p:spPr>
            <a:xfrm rot="18900000">
              <a:off x="8892481" y="5314517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553B19A-EADD-44AD-84A5-BCC6123DBB59}"/>
                </a:ext>
              </a:extLst>
            </p:cNvPr>
            <p:cNvSpPr/>
            <p:nvPr userDrawn="1"/>
          </p:nvSpPr>
          <p:spPr>
            <a:xfrm rot="18900000">
              <a:off x="8892481" y="4756312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91CA376-2410-47B3-8991-5ABC68380C0D}"/>
                </a:ext>
              </a:extLst>
            </p:cNvPr>
            <p:cNvSpPr/>
            <p:nvPr userDrawn="1"/>
          </p:nvSpPr>
          <p:spPr>
            <a:xfrm rot="18900000">
              <a:off x="8892481" y="4619861"/>
              <a:ext cx="67286" cy="100122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03C7C6-77C5-43EA-B657-8E1F171FD5A4}"/>
                </a:ext>
              </a:extLst>
            </p:cNvPr>
            <p:cNvSpPr/>
            <p:nvPr userDrawn="1"/>
          </p:nvSpPr>
          <p:spPr>
            <a:xfrm rot="18900000">
              <a:off x="8892481" y="3360797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858EDD1-02A4-49E9-9C0A-6BFE78A1C175}"/>
                </a:ext>
              </a:extLst>
            </p:cNvPr>
            <p:cNvSpPr/>
            <p:nvPr userDrawn="1"/>
          </p:nvSpPr>
          <p:spPr>
            <a:xfrm rot="18900000">
              <a:off x="8892481" y="3219031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E722A9C-0AE4-4DD7-B41E-7A1EC4B1EAF9}"/>
                </a:ext>
              </a:extLst>
            </p:cNvPr>
            <p:cNvSpPr/>
            <p:nvPr userDrawn="1"/>
          </p:nvSpPr>
          <p:spPr>
            <a:xfrm rot="18900000">
              <a:off x="8892481" y="3498134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37F93E0-BBB3-4D55-870D-4012E3BFA09B}"/>
                </a:ext>
              </a:extLst>
            </p:cNvPr>
            <p:cNvSpPr/>
            <p:nvPr userDrawn="1"/>
          </p:nvSpPr>
          <p:spPr>
            <a:xfrm rot="18900000">
              <a:off x="8892481" y="3081695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AE0376-9422-4A23-9DC6-4BB46259CC01}"/>
                </a:ext>
              </a:extLst>
            </p:cNvPr>
            <p:cNvSpPr/>
            <p:nvPr userDrawn="1"/>
          </p:nvSpPr>
          <p:spPr>
            <a:xfrm rot="18900000">
              <a:off x="8892481" y="405634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772ADC-031C-49A9-8B18-E3F0C38A01C0}"/>
                </a:ext>
              </a:extLst>
            </p:cNvPr>
            <p:cNvSpPr/>
            <p:nvPr userDrawn="1"/>
          </p:nvSpPr>
          <p:spPr>
            <a:xfrm rot="18900000">
              <a:off x="8892481" y="3919003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053B772-E968-44E4-9184-40C4327D36A9}"/>
                </a:ext>
              </a:extLst>
            </p:cNvPr>
            <p:cNvSpPr/>
            <p:nvPr userDrawn="1"/>
          </p:nvSpPr>
          <p:spPr>
            <a:xfrm rot="18900000">
              <a:off x="8892481" y="4198106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828E926-D31C-4543-B334-EA48584ACE31}"/>
                </a:ext>
              </a:extLst>
            </p:cNvPr>
            <p:cNvSpPr/>
            <p:nvPr userDrawn="1"/>
          </p:nvSpPr>
          <p:spPr>
            <a:xfrm rot="18900000">
              <a:off x="8892481" y="4335442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88005B-F616-4152-9277-4A6A790B6A3E}"/>
                </a:ext>
              </a:extLst>
            </p:cNvPr>
            <p:cNvSpPr/>
            <p:nvPr userDrawn="1"/>
          </p:nvSpPr>
          <p:spPr>
            <a:xfrm rot="18900000">
              <a:off x="8892481" y="3777236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FC3AAAB-DEB3-4FB3-AA89-CD782695A312}"/>
                </a:ext>
              </a:extLst>
            </p:cNvPr>
            <p:cNvSpPr/>
            <p:nvPr userDrawn="1"/>
          </p:nvSpPr>
          <p:spPr>
            <a:xfrm rot="18900000">
              <a:off x="8892481" y="3639900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82321DB-0435-4543-97D1-72B04F5B6CB4}"/>
                </a:ext>
              </a:extLst>
            </p:cNvPr>
            <p:cNvSpPr/>
            <p:nvPr userDrawn="1"/>
          </p:nvSpPr>
          <p:spPr>
            <a:xfrm rot="18900000">
              <a:off x="8892481" y="210262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B814263-60FE-466E-8F6A-726DBBC68F41}"/>
                </a:ext>
              </a:extLst>
            </p:cNvPr>
            <p:cNvSpPr/>
            <p:nvPr userDrawn="1"/>
          </p:nvSpPr>
          <p:spPr>
            <a:xfrm rot="18900000">
              <a:off x="8892481" y="196085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A61CB6D-CAB5-4879-8D39-6ACA5297BE64}"/>
                </a:ext>
              </a:extLst>
            </p:cNvPr>
            <p:cNvSpPr/>
            <p:nvPr userDrawn="1"/>
          </p:nvSpPr>
          <p:spPr>
            <a:xfrm rot="18900000">
              <a:off x="8892481" y="2239956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F149B9-7B88-4C74-A658-635C05B1CBB8}"/>
                </a:ext>
              </a:extLst>
            </p:cNvPr>
            <p:cNvSpPr/>
            <p:nvPr userDrawn="1"/>
          </p:nvSpPr>
          <p:spPr>
            <a:xfrm rot="18900000">
              <a:off x="8892481" y="2798162"/>
              <a:ext cx="6728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B43D631-8BF9-4934-BB85-989E341580B6}"/>
                </a:ext>
              </a:extLst>
            </p:cNvPr>
            <p:cNvSpPr/>
            <p:nvPr userDrawn="1"/>
          </p:nvSpPr>
          <p:spPr>
            <a:xfrm rot="18900000">
              <a:off x="8892481" y="2660825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33A1013-C83A-47EF-AD61-53A3321E0FB3}"/>
                </a:ext>
              </a:extLst>
            </p:cNvPr>
            <p:cNvSpPr/>
            <p:nvPr userDrawn="1"/>
          </p:nvSpPr>
          <p:spPr>
            <a:xfrm rot="18900000">
              <a:off x="8892481" y="2939928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9E5ABAC-AB7C-40E3-B835-FD980457BDE8}"/>
                </a:ext>
              </a:extLst>
            </p:cNvPr>
            <p:cNvSpPr/>
            <p:nvPr userDrawn="1"/>
          </p:nvSpPr>
          <p:spPr>
            <a:xfrm rot="18900000">
              <a:off x="8892481" y="2519059"/>
              <a:ext cx="6728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3B75742-2781-4086-B72E-6D79E45CE6C4}"/>
                </a:ext>
              </a:extLst>
            </p:cNvPr>
            <p:cNvSpPr/>
            <p:nvPr userDrawn="1"/>
          </p:nvSpPr>
          <p:spPr>
            <a:xfrm rot="18900000">
              <a:off x="8892481" y="2381723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79446FD-8573-421D-AFEF-C0B521C6E394}"/>
                </a:ext>
              </a:extLst>
            </p:cNvPr>
            <p:cNvSpPr/>
            <p:nvPr userDrawn="1"/>
          </p:nvSpPr>
          <p:spPr>
            <a:xfrm rot="18900000">
              <a:off x="8892481" y="1805797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6ACE78-187F-4E8A-B1A8-EC7AB668F11C}"/>
              </a:ext>
            </a:extLst>
          </p:cNvPr>
          <p:cNvSpPr/>
          <p:nvPr userDrawn="1"/>
        </p:nvSpPr>
        <p:spPr>
          <a:xfrm>
            <a:off x="0" y="0"/>
            <a:ext cx="142875" cy="2857500"/>
          </a:xfrm>
          <a:prstGeom prst="rect">
            <a:avLst/>
          </a:prstGeom>
          <a:solidFill>
            <a:srgbClr val="7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3DA073-8360-4119-A362-815545332856}"/>
              </a:ext>
            </a:extLst>
          </p:cNvPr>
          <p:cNvSpPr/>
          <p:nvPr userDrawn="1"/>
        </p:nvSpPr>
        <p:spPr>
          <a:xfrm>
            <a:off x="0" y="0"/>
            <a:ext cx="928688" cy="571500"/>
          </a:xfrm>
          <a:prstGeom prst="rect">
            <a:avLst/>
          </a:prstGeom>
          <a:solidFill>
            <a:srgbClr val="7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386" name="제목 개체 틀 1"/>
          <p:cNvSpPr>
            <a:spLocks noGrp="1"/>
          </p:cNvSpPr>
          <p:nvPr userDrawn="1">
            <p:ph type="ctrTitle"/>
          </p:nvPr>
        </p:nvSpPr>
        <p:spPr>
          <a:xfrm>
            <a:off x="1042988" y="615531"/>
            <a:ext cx="7129462" cy="2868449"/>
          </a:xfrm>
        </p:spPr>
        <p:txBody>
          <a:bodyPr/>
          <a:lstStyle>
            <a:lvl1pPr algn="l">
              <a:defRPr sz="4800" smtClean="0">
                <a:solidFill>
                  <a:srgbClr val="3A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16387" name="텍스트 개체 틀 2"/>
          <p:cNvSpPr>
            <a:spLocks noGrp="1"/>
          </p:cNvSpPr>
          <p:nvPr userDrawn="1">
            <p:ph type="subTitle" idx="1"/>
          </p:nvPr>
        </p:nvSpPr>
        <p:spPr>
          <a:xfrm>
            <a:off x="1547664" y="3948289"/>
            <a:ext cx="5896124" cy="1752600"/>
          </a:xfrm>
        </p:spPr>
        <p:txBody>
          <a:bodyPr anchor="ctr"/>
          <a:lstStyle>
            <a:lvl1pPr marL="0" indent="0" algn="l">
              <a:buFont typeface="맑은 고딕" pitchFamily="50" charset="-127"/>
              <a:buNone/>
              <a:defRPr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noProof="0"/>
              <a:t>마스터 부제목 스타일 편집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982601-718A-4E30-8070-1AE85425AC4C}"/>
              </a:ext>
            </a:extLst>
          </p:cNvPr>
          <p:cNvSpPr/>
          <p:nvPr userDrawn="1"/>
        </p:nvSpPr>
        <p:spPr>
          <a:xfrm>
            <a:off x="179512" y="620687"/>
            <a:ext cx="792038" cy="2868449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B21E3D3-43CB-45EA-BB55-33AE8B262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8" t="23620" r="26920" b="34691"/>
          <a:stretch/>
        </p:blipFill>
        <p:spPr>
          <a:xfrm>
            <a:off x="346896" y="2967364"/>
            <a:ext cx="624654" cy="4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28469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575" y="61913"/>
            <a:ext cx="8194675" cy="70326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007" y="980728"/>
            <a:ext cx="8833544" cy="54006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27253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806BFA-6E50-4E95-8FC3-631EAE5B2C26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pattFill prst="pct5">
            <a:fgClr>
              <a:srgbClr val="E9DBD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9E2760-33A5-4903-A7E3-69D6E50B5E58}"/>
              </a:ext>
            </a:extLst>
          </p:cNvPr>
          <p:cNvSpPr/>
          <p:nvPr userDrawn="1"/>
        </p:nvSpPr>
        <p:spPr>
          <a:xfrm>
            <a:off x="1" y="6444750"/>
            <a:ext cx="8498683" cy="38494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887CAC1E-13C4-4DCB-BCE4-2D5D0AB168E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90575" y="61913"/>
            <a:ext cx="8194675" cy="73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75A76512-7B4A-46E9-9C30-44278F106C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66007" y="958320"/>
            <a:ext cx="8833544" cy="5443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1C494B-E2D3-4A56-A8F9-3AA28C18C386}"/>
              </a:ext>
            </a:extLst>
          </p:cNvPr>
          <p:cNvSpPr/>
          <p:nvPr userDrawn="1"/>
        </p:nvSpPr>
        <p:spPr>
          <a:xfrm>
            <a:off x="776372" y="844021"/>
            <a:ext cx="8358187" cy="71437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D0B5B6-68BF-437E-BB2E-0155573A147A}"/>
              </a:ext>
            </a:extLst>
          </p:cNvPr>
          <p:cNvSpPr txBox="1"/>
          <p:nvPr userDrawn="1"/>
        </p:nvSpPr>
        <p:spPr>
          <a:xfrm>
            <a:off x="6518655" y="6508797"/>
            <a:ext cx="198002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en-US" altLang="ko-KR" sz="1400" b="1" dirty="0">
                <a:solidFill>
                  <a:srgbClr val="7B0000"/>
                </a:solidFill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cewinter@cbnu.ac.kr</a:t>
            </a:r>
            <a:endParaRPr lang="ko-KR" altLang="en-US" sz="1400" b="1" dirty="0">
              <a:solidFill>
                <a:srgbClr val="7B0000"/>
              </a:solidFill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035" name="슬라이드 번호 개체 틀 5">
            <a:extLst>
              <a:ext uri="{FF2B5EF4-FFF2-40B4-BE49-F238E27FC236}">
                <a16:creationId xmlns:a16="http://schemas.microsoft.com/office/drawing/2014/main" id="{CDB17C7D-8FD4-4AA1-8167-68CFCE3343F8}"/>
              </a:ext>
            </a:extLst>
          </p:cNvPr>
          <p:cNvSpPr>
            <a:spLocks/>
          </p:cNvSpPr>
          <p:nvPr/>
        </p:nvSpPr>
        <p:spPr bwMode="auto">
          <a:xfrm>
            <a:off x="8553450" y="6524361"/>
            <a:ext cx="431800" cy="290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39DF23EF-3E91-48B6-9DD3-D8DD07B52CC8}" type="slidenum">
              <a:rPr lang="ko-KR" altLang="en-US" sz="1400" b="1" smtClean="0">
                <a:solidFill>
                  <a:srgbClr val="7B0000"/>
                </a:solidFill>
                <a:latin typeface="+mj-ea"/>
                <a:ea typeface="+mj-ea"/>
                <a:cs typeface="Arial" panose="020B0604020202020204" pitchFamily="34" charset="0"/>
              </a:rPr>
              <a:pPr algn="r" eaLnBrk="1" hangingPunct="1"/>
              <a:t>‹#›</a:t>
            </a:fld>
            <a:endParaRPr lang="en-US" altLang="ko-KR" sz="1400" b="1" dirty="0">
              <a:solidFill>
                <a:srgbClr val="7B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CF9C2-6A64-4B87-94BF-B874B7AB17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1234"/>
            <a:ext cx="930110" cy="11171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C0D630-9813-424F-924E-4CB997126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1" r="17583" b="37648"/>
          <a:stretch/>
        </p:blipFill>
        <p:spPr>
          <a:xfrm>
            <a:off x="17611" y="6433374"/>
            <a:ext cx="1403648" cy="396374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30C28121-B47B-4087-B4ED-60FAE5BDED29}"/>
              </a:ext>
            </a:extLst>
          </p:cNvPr>
          <p:cNvGrpSpPr/>
          <p:nvPr userDrawn="1"/>
        </p:nvGrpSpPr>
        <p:grpSpPr>
          <a:xfrm>
            <a:off x="130653" y="968731"/>
            <a:ext cx="72007" cy="5002585"/>
            <a:chOff x="8892481" y="1805797"/>
            <a:chExt cx="72007" cy="500258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CF0E945-A0F4-43C7-92AB-162EBC6BA208}"/>
                </a:ext>
              </a:extLst>
            </p:cNvPr>
            <p:cNvSpPr/>
            <p:nvPr userDrawn="1"/>
          </p:nvSpPr>
          <p:spPr>
            <a:xfrm rot="18900000">
              <a:off x="8897792" y="5733614"/>
              <a:ext cx="6669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7905276-406F-44C6-AB61-1B53152E9E43}"/>
                </a:ext>
              </a:extLst>
            </p:cNvPr>
            <p:cNvSpPr/>
            <p:nvPr userDrawn="1"/>
          </p:nvSpPr>
          <p:spPr>
            <a:xfrm rot="18900000">
              <a:off x="8897792" y="5591848"/>
              <a:ext cx="6669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603554B-B435-40A3-B6CD-54790645883F}"/>
                </a:ext>
              </a:extLst>
            </p:cNvPr>
            <p:cNvSpPr/>
            <p:nvPr userDrawn="1"/>
          </p:nvSpPr>
          <p:spPr>
            <a:xfrm rot="18900000">
              <a:off x="8897792" y="5870950"/>
              <a:ext cx="6669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3382BEF-EF29-4DF4-9793-9447369F7456}"/>
                </a:ext>
              </a:extLst>
            </p:cNvPr>
            <p:cNvSpPr/>
            <p:nvPr userDrawn="1"/>
          </p:nvSpPr>
          <p:spPr>
            <a:xfrm rot="18900000">
              <a:off x="8897792" y="5454511"/>
              <a:ext cx="6669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9F61BA5-BDD0-4429-AA3A-7E61BD8C2B98}"/>
                </a:ext>
              </a:extLst>
            </p:cNvPr>
            <p:cNvSpPr/>
            <p:nvPr userDrawn="1"/>
          </p:nvSpPr>
          <p:spPr>
            <a:xfrm rot="18900000">
              <a:off x="8897792" y="6429156"/>
              <a:ext cx="6669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7284E04-0973-4C56-8093-DD674F12C8B2}"/>
                </a:ext>
              </a:extLst>
            </p:cNvPr>
            <p:cNvSpPr/>
            <p:nvPr userDrawn="1"/>
          </p:nvSpPr>
          <p:spPr>
            <a:xfrm rot="18900000">
              <a:off x="8897792" y="6291819"/>
              <a:ext cx="6669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CC5A4C6-88D4-41C5-9439-11DEA76E44D7}"/>
                </a:ext>
              </a:extLst>
            </p:cNvPr>
            <p:cNvSpPr/>
            <p:nvPr userDrawn="1"/>
          </p:nvSpPr>
          <p:spPr>
            <a:xfrm rot="18900000">
              <a:off x="8897792" y="6570922"/>
              <a:ext cx="6669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65B8A95-0DCC-48F1-87DF-EA5FB096EEC3}"/>
                </a:ext>
              </a:extLst>
            </p:cNvPr>
            <p:cNvSpPr/>
            <p:nvPr userDrawn="1"/>
          </p:nvSpPr>
          <p:spPr>
            <a:xfrm rot="18900000">
              <a:off x="8897792" y="6708259"/>
              <a:ext cx="66696" cy="100123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515D51A-F7E1-4575-848E-FDE876F8E277}"/>
                </a:ext>
              </a:extLst>
            </p:cNvPr>
            <p:cNvSpPr/>
            <p:nvPr userDrawn="1"/>
          </p:nvSpPr>
          <p:spPr>
            <a:xfrm rot="18900000">
              <a:off x="8897792" y="6150053"/>
              <a:ext cx="6669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112D802-D9D9-4584-8B5A-203946DD1173}"/>
                </a:ext>
              </a:extLst>
            </p:cNvPr>
            <p:cNvSpPr/>
            <p:nvPr userDrawn="1"/>
          </p:nvSpPr>
          <p:spPr>
            <a:xfrm rot="18900000">
              <a:off x="8897792" y="6012717"/>
              <a:ext cx="6669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8D788E3-CC71-4FDF-BA5A-9E192CF81AF5}"/>
                </a:ext>
              </a:extLst>
            </p:cNvPr>
            <p:cNvSpPr/>
            <p:nvPr userDrawn="1"/>
          </p:nvSpPr>
          <p:spPr>
            <a:xfrm rot="18900000">
              <a:off x="8892481" y="4477209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183A382-E368-4728-A4A0-9CCC40E3F0CE}"/>
                </a:ext>
              </a:extLst>
            </p:cNvPr>
            <p:cNvSpPr/>
            <p:nvPr userDrawn="1"/>
          </p:nvSpPr>
          <p:spPr>
            <a:xfrm rot="18900000">
              <a:off x="8892481" y="5035414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69E0A14-DF33-453A-83A2-7166E64855BB}"/>
                </a:ext>
              </a:extLst>
            </p:cNvPr>
            <p:cNvSpPr/>
            <p:nvPr userDrawn="1"/>
          </p:nvSpPr>
          <p:spPr>
            <a:xfrm rot="18900000">
              <a:off x="8892481" y="489896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BCA142F-BE7A-465D-A05B-4892DF395CD6}"/>
                </a:ext>
              </a:extLst>
            </p:cNvPr>
            <p:cNvSpPr/>
            <p:nvPr userDrawn="1"/>
          </p:nvSpPr>
          <p:spPr>
            <a:xfrm rot="18900000">
              <a:off x="8892481" y="5178067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6F654C5-54AF-47F0-8120-8D3CEFF8C291}"/>
                </a:ext>
              </a:extLst>
            </p:cNvPr>
            <p:cNvSpPr/>
            <p:nvPr userDrawn="1"/>
          </p:nvSpPr>
          <p:spPr>
            <a:xfrm rot="18900000">
              <a:off x="8892481" y="5314517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43E61F1-40D6-4861-8F57-99478E642D46}"/>
                </a:ext>
              </a:extLst>
            </p:cNvPr>
            <p:cNvSpPr/>
            <p:nvPr userDrawn="1"/>
          </p:nvSpPr>
          <p:spPr>
            <a:xfrm rot="18900000">
              <a:off x="8892481" y="4756312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FECDE00-57A0-46C5-8357-21B543CEC5A4}"/>
                </a:ext>
              </a:extLst>
            </p:cNvPr>
            <p:cNvSpPr/>
            <p:nvPr userDrawn="1"/>
          </p:nvSpPr>
          <p:spPr>
            <a:xfrm rot="18900000">
              <a:off x="8892481" y="4619861"/>
              <a:ext cx="67286" cy="100122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425A7F6-EA80-448E-A90B-BFAED35FA797}"/>
                </a:ext>
              </a:extLst>
            </p:cNvPr>
            <p:cNvSpPr/>
            <p:nvPr userDrawn="1"/>
          </p:nvSpPr>
          <p:spPr>
            <a:xfrm rot="18900000">
              <a:off x="8892481" y="3360797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EA2CE13-F798-4497-B912-A91F77EA02A1}"/>
                </a:ext>
              </a:extLst>
            </p:cNvPr>
            <p:cNvSpPr/>
            <p:nvPr userDrawn="1"/>
          </p:nvSpPr>
          <p:spPr>
            <a:xfrm rot="18900000">
              <a:off x="8892481" y="3219031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FD4B5C4-5350-4593-B9D2-487BEF7B3F4E}"/>
                </a:ext>
              </a:extLst>
            </p:cNvPr>
            <p:cNvSpPr/>
            <p:nvPr userDrawn="1"/>
          </p:nvSpPr>
          <p:spPr>
            <a:xfrm rot="18900000">
              <a:off x="8892481" y="3498134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4C59C35-2D0D-4B8F-9CC9-0402F2B25EDE}"/>
                </a:ext>
              </a:extLst>
            </p:cNvPr>
            <p:cNvSpPr/>
            <p:nvPr userDrawn="1"/>
          </p:nvSpPr>
          <p:spPr>
            <a:xfrm rot="18900000">
              <a:off x="8892481" y="3081695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C0A4FBF-50FB-4566-862F-9A9C508D809C}"/>
                </a:ext>
              </a:extLst>
            </p:cNvPr>
            <p:cNvSpPr/>
            <p:nvPr userDrawn="1"/>
          </p:nvSpPr>
          <p:spPr>
            <a:xfrm rot="18900000">
              <a:off x="8892481" y="405634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B46B110-1321-4541-A5A6-7378670D043C}"/>
                </a:ext>
              </a:extLst>
            </p:cNvPr>
            <p:cNvSpPr/>
            <p:nvPr userDrawn="1"/>
          </p:nvSpPr>
          <p:spPr>
            <a:xfrm rot="18900000">
              <a:off x="8892481" y="3919003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F08E311-CFA1-4EBF-8934-AC8A815496B8}"/>
                </a:ext>
              </a:extLst>
            </p:cNvPr>
            <p:cNvSpPr/>
            <p:nvPr userDrawn="1"/>
          </p:nvSpPr>
          <p:spPr>
            <a:xfrm rot="18900000">
              <a:off x="8892481" y="4198106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3D70951-F2DC-46A5-84E0-BA2E5D4BE677}"/>
                </a:ext>
              </a:extLst>
            </p:cNvPr>
            <p:cNvSpPr/>
            <p:nvPr userDrawn="1"/>
          </p:nvSpPr>
          <p:spPr>
            <a:xfrm rot="18900000">
              <a:off x="8892481" y="4335442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B8AD065-53DC-461D-BD9E-B17888ED1FD8}"/>
                </a:ext>
              </a:extLst>
            </p:cNvPr>
            <p:cNvSpPr/>
            <p:nvPr userDrawn="1"/>
          </p:nvSpPr>
          <p:spPr>
            <a:xfrm rot="18900000">
              <a:off x="8892481" y="3777236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E24018B-D3D2-4CDB-8AAE-A5775739BC49}"/>
                </a:ext>
              </a:extLst>
            </p:cNvPr>
            <p:cNvSpPr/>
            <p:nvPr userDrawn="1"/>
          </p:nvSpPr>
          <p:spPr>
            <a:xfrm rot="18900000">
              <a:off x="8892481" y="3639900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D173C0-E7F3-4812-9876-929E78D73654}"/>
                </a:ext>
              </a:extLst>
            </p:cNvPr>
            <p:cNvSpPr/>
            <p:nvPr userDrawn="1"/>
          </p:nvSpPr>
          <p:spPr>
            <a:xfrm rot="18900000">
              <a:off x="8892481" y="210262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EA24436-C5E1-42B1-95BC-296B1CB79C76}"/>
                </a:ext>
              </a:extLst>
            </p:cNvPr>
            <p:cNvSpPr/>
            <p:nvPr userDrawn="1"/>
          </p:nvSpPr>
          <p:spPr>
            <a:xfrm rot="18900000">
              <a:off x="8892481" y="196085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9B2C9EA-9985-46D8-9CF1-50C0AAD16743}"/>
                </a:ext>
              </a:extLst>
            </p:cNvPr>
            <p:cNvSpPr/>
            <p:nvPr userDrawn="1"/>
          </p:nvSpPr>
          <p:spPr>
            <a:xfrm rot="18900000">
              <a:off x="8892481" y="2239956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A48669B-EC65-4428-98A0-3CEE103077BF}"/>
                </a:ext>
              </a:extLst>
            </p:cNvPr>
            <p:cNvSpPr/>
            <p:nvPr userDrawn="1"/>
          </p:nvSpPr>
          <p:spPr>
            <a:xfrm rot="18900000">
              <a:off x="8892481" y="2798162"/>
              <a:ext cx="6728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D0FBFE9-59A3-4CD3-9C35-C3404A04F845}"/>
                </a:ext>
              </a:extLst>
            </p:cNvPr>
            <p:cNvSpPr/>
            <p:nvPr userDrawn="1"/>
          </p:nvSpPr>
          <p:spPr>
            <a:xfrm rot="18900000">
              <a:off x="8892481" y="2660825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D9779AD-F162-4CF0-81F0-DBE9C23D8F0E}"/>
                </a:ext>
              </a:extLst>
            </p:cNvPr>
            <p:cNvSpPr/>
            <p:nvPr userDrawn="1"/>
          </p:nvSpPr>
          <p:spPr>
            <a:xfrm rot="18900000">
              <a:off x="8892481" y="2939928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8F6E318-15BA-4D74-BB9D-D2E6F9CD38A2}"/>
                </a:ext>
              </a:extLst>
            </p:cNvPr>
            <p:cNvSpPr/>
            <p:nvPr userDrawn="1"/>
          </p:nvSpPr>
          <p:spPr>
            <a:xfrm rot="18900000">
              <a:off x="8892481" y="2519059"/>
              <a:ext cx="6728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D5D11C5-C8A5-4381-989E-FF40523E7090}"/>
                </a:ext>
              </a:extLst>
            </p:cNvPr>
            <p:cNvSpPr/>
            <p:nvPr userDrawn="1"/>
          </p:nvSpPr>
          <p:spPr>
            <a:xfrm rot="18900000">
              <a:off x="8892481" y="2381723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22E0CCD-A44C-460E-88B1-0A0B2B1C7B6E}"/>
                </a:ext>
              </a:extLst>
            </p:cNvPr>
            <p:cNvSpPr/>
            <p:nvPr userDrawn="1"/>
          </p:nvSpPr>
          <p:spPr>
            <a:xfrm rot="18900000">
              <a:off x="8892481" y="1805797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7" r:id="rId2"/>
  </p:sldLayoutIdLst>
  <p:hf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4000" kern="1200">
          <a:solidFill>
            <a:srgbClr val="3A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맑은 고딕" panose="020B0503020000020004" pitchFamily="50" charset="-127"/>
        <a:buChar char="◈"/>
        <a:defRPr sz="18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16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u"/>
        <a:defRPr sz="14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2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SzPct val="90000"/>
        <a:buFont typeface="Times New Roman" panose="02020603050405020304" pitchFamily="18" charset="0"/>
        <a:buChar char="+"/>
        <a:defRPr sz="11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rtparking.com/smartpark-system/smart-ap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libaba.com/product-detail/Car-Park-Guidance-System-Car-Parking_60301712958.html" TargetMode="External"/><Relationship Id="rId4" Type="http://schemas.openxmlformats.org/officeDocument/2006/relationships/hyperlink" Target="https://cityos.io/Best-Smart-Parking-System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CFDEE54-0DFB-48C2-BC40-F6718F9E3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오픈소스전문프로젝트</a:t>
            </a:r>
            <a:r>
              <a:rPr lang="ko-KR" altLang="en-US" sz="3600" dirty="0"/>
              <a:t> </a:t>
            </a:r>
            <a:br>
              <a:rPr lang="en-US" altLang="ko-KR" dirty="0"/>
            </a:br>
            <a:r>
              <a:rPr lang="en-US" altLang="ko-KR" dirty="0"/>
              <a:t>02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031BAD74-1466-4FD7-A9EF-2F48F1DE44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박수창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Soochang</a:t>
            </a:r>
            <a:r>
              <a:rPr lang="en-US" altLang="ko-KR" dirty="0"/>
              <a:t> Park)</a:t>
            </a:r>
          </a:p>
          <a:p>
            <a:pPr eaLnBrk="1" hangingPunct="1"/>
            <a:r>
              <a:rPr lang="en-US" altLang="ko-KR" sz="2000" dirty="0"/>
              <a:t>Dept. of Computer Engineering</a:t>
            </a:r>
          </a:p>
          <a:p>
            <a:pPr eaLnBrk="1" hangingPunct="1"/>
            <a:r>
              <a:rPr lang="en-US" altLang="ko-KR" sz="2000" dirty="0"/>
              <a:t>cewinter@cbnu.ac.kr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6D243-4B61-E14B-B072-53C1341B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200" dirty="0"/>
              <a:t>Methodology</a:t>
            </a:r>
            <a:endParaRPr kumimoji="1" lang="ko-KR" altLang="en-US" sz="4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61AF20-E8FF-2145-9F17-926C5CDC8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/>
              <a:t> Design Consideration</a:t>
            </a:r>
          </a:p>
          <a:p>
            <a:endParaRPr kumimoji="1" lang="en-US" altLang="ko-KR" sz="2400" dirty="0"/>
          </a:p>
          <a:p>
            <a:endParaRPr kumimoji="1" lang="en-US" altLang="ko-KR" sz="2400" dirty="0"/>
          </a:p>
          <a:p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 </a:t>
            </a:r>
            <a:r>
              <a:rPr kumimoji="1" lang="en-US" altLang="ko-KR" sz="2400" dirty="0"/>
              <a:t>I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suggest </a:t>
            </a:r>
            <a:r>
              <a:rPr kumimoji="1" lang="en-US" altLang="ko-KR" sz="2400" dirty="0">
                <a:solidFill>
                  <a:srgbClr val="FF0000"/>
                </a:solidFill>
              </a:rPr>
              <a:t>M2PARK</a:t>
            </a:r>
            <a:r>
              <a:rPr kumimoji="1" lang="en-US" altLang="ko-KR" sz="2400" dirty="0"/>
              <a:t> system </a:t>
            </a:r>
          </a:p>
          <a:p>
            <a:pPr marL="0" indent="0">
              <a:buNone/>
            </a:pPr>
            <a:r>
              <a:rPr kumimoji="1" lang="en-US" altLang="ko-KR" sz="2400" dirty="0"/>
              <a:t>     using BLE beacons, Smartphone’s sensor.</a:t>
            </a:r>
          </a:p>
          <a:p>
            <a:endParaRPr kumimoji="1"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M2PARK : </a:t>
            </a:r>
            <a:r>
              <a:rPr kumimoji="1" lang="en-US" altLang="ko-KR" sz="2000" b="1" dirty="0"/>
              <a:t>Mobile sensing and Machine learning                                                               </a:t>
            </a:r>
            <a:endParaRPr kumimoji="1" lang="en-US" altLang="ko-KR" sz="1600" b="1" dirty="0"/>
          </a:p>
          <a:p>
            <a:pPr marL="0" indent="0">
              <a:buNone/>
            </a:pPr>
            <a:r>
              <a:rPr kumimoji="1" lang="en-US" altLang="ko-KR" sz="1600" b="1" dirty="0"/>
              <a:t>                        </a:t>
            </a:r>
            <a:r>
              <a:rPr kumimoji="1" lang="en-US" altLang="ko-KR" sz="1600" dirty="0"/>
              <a:t>to provision customized </a:t>
            </a:r>
            <a:r>
              <a:rPr kumimoji="1" lang="en-US" altLang="ko-KR" sz="1600" dirty="0" err="1"/>
              <a:t>PARKing</a:t>
            </a:r>
            <a:endParaRPr kumimoji="1" lang="en-US" altLang="ko-KR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7BBC18-4B99-4C03-96A5-43C5E45057A0}"/>
              </a:ext>
            </a:extLst>
          </p:cNvPr>
          <p:cNvSpPr txBox="1"/>
          <p:nvPr/>
        </p:nvSpPr>
        <p:spPr>
          <a:xfrm>
            <a:off x="1691680" y="1445007"/>
            <a:ext cx="303511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Cost </a:t>
            </a:r>
            <a:r>
              <a:rPr lang="ko-KR" altLang="en-US" sz="5400" dirty="0"/>
              <a:t>↓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97BD53-EE3A-49B3-93CB-9CB830CBDEFF}"/>
              </a:ext>
            </a:extLst>
          </p:cNvPr>
          <p:cNvSpPr txBox="1"/>
          <p:nvPr/>
        </p:nvSpPr>
        <p:spPr>
          <a:xfrm>
            <a:off x="4887912" y="1445007"/>
            <a:ext cx="4557266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Accuracy </a:t>
            </a:r>
            <a:r>
              <a:rPr lang="ko-KR" altLang="en-US" sz="5400" dirty="0"/>
              <a:t>↑</a:t>
            </a:r>
          </a:p>
        </p:txBody>
      </p:sp>
      <p:pic>
        <p:nvPicPr>
          <p:cNvPr id="4098" name="Picture 2" descr="ibeaconì ëí ì´ë¯¸ì§ ê²ìê²°ê³¼">
            <a:extLst>
              <a:ext uri="{FF2B5EF4-FFF2-40B4-BE49-F238E27FC236}">
                <a16:creationId xmlns:a16="http://schemas.microsoft.com/office/drawing/2014/main" id="{5DA68968-66BB-4AF4-8182-14F6B726A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377727"/>
            <a:ext cx="972108" cy="121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E48A393-DFAA-4766-AF00-7DBC841C89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971" y="3430189"/>
            <a:ext cx="1090279" cy="109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35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778EF2-A994-4FAF-A14F-58081BFB67E0}"/>
              </a:ext>
            </a:extLst>
          </p:cNvPr>
          <p:cNvSpPr/>
          <p:nvPr/>
        </p:nvSpPr>
        <p:spPr>
          <a:xfrm>
            <a:off x="53975" y="1772816"/>
            <a:ext cx="9090025" cy="5072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16D243-4B61-E14B-B072-53C1341B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Framework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61AF20-E8FF-2145-9F17-926C5CDC8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en-US" altLang="ko-KR" sz="2000" b="1" dirty="0"/>
              <a:t>Parking spot localization </a:t>
            </a:r>
            <a:r>
              <a:rPr kumimoji="1" lang="en-US" altLang="ko-KR" sz="2000" dirty="0"/>
              <a:t>using BLE beacons</a:t>
            </a:r>
          </a:p>
          <a:p>
            <a:pPr marL="457200" indent="-457200">
              <a:buAutoNum type="arabicPeriod"/>
            </a:pPr>
            <a:r>
              <a:rPr kumimoji="1" lang="en-US" altLang="ko-KR" sz="2000" b="1" dirty="0"/>
              <a:t>User Activity sensing </a:t>
            </a:r>
            <a:r>
              <a:rPr kumimoji="1" lang="en-US" altLang="ko-KR" sz="2000" dirty="0"/>
              <a:t>using smartphone’s sensor</a:t>
            </a:r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DD8734-F5CF-4CF8-A084-E9F2F116C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22" y="1802127"/>
            <a:ext cx="8748464" cy="49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0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6D243-4B61-E14B-B072-53C1341B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200" dirty="0"/>
              <a:t>System Architecture</a:t>
            </a:r>
            <a:endParaRPr kumimoji="1" lang="ko-KR" altLang="en-US" sz="4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61AF20-E8FF-2145-9F17-926C5CDC8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B167F1-F142-4941-ADCF-73727FC9F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1378"/>
            <a:ext cx="9144000" cy="575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57C9C1-2F5E-4059-AD6D-B48DD562C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0" y="3061485"/>
            <a:ext cx="4536505" cy="30243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A94C92-B6C1-4F3E-8E46-AAC9BB0DC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58" y="3061485"/>
            <a:ext cx="4536505" cy="302433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216D243-4B61-E14B-B072-53C1341B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Parking spot localization</a:t>
            </a:r>
            <a:endParaRPr kumimoji="1" lang="ko-KR" altLang="en-US" sz="4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61AF20-E8FF-2145-9F17-926C5CDC8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800" dirty="0"/>
              <a:t> Noise removal through </a:t>
            </a:r>
            <a:r>
              <a:rPr kumimoji="1" lang="en-US" altLang="ko-KR" sz="2800" dirty="0">
                <a:solidFill>
                  <a:srgbClr val="FF0000"/>
                </a:solidFill>
              </a:rPr>
              <a:t>denoising autoencoder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E08590A-C007-4441-BE52-12CA3BCB9A3C}"/>
              </a:ext>
            </a:extLst>
          </p:cNvPr>
          <p:cNvGraphicFramePr>
            <a:graphicFrameLocks noGrp="1"/>
          </p:cNvGraphicFramePr>
          <p:nvPr/>
        </p:nvGraphicFramePr>
        <p:xfrm>
          <a:off x="53975" y="1895394"/>
          <a:ext cx="9036050" cy="4269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8025">
                  <a:extLst>
                    <a:ext uri="{9D8B030D-6E8A-4147-A177-3AD203B41FA5}">
                      <a16:colId xmlns:a16="http://schemas.microsoft.com/office/drawing/2014/main" val="1782607407"/>
                    </a:ext>
                  </a:extLst>
                </a:gridCol>
                <a:gridCol w="4518025">
                  <a:extLst>
                    <a:ext uri="{9D8B030D-6E8A-4147-A177-3AD203B41FA5}">
                      <a16:colId xmlns:a16="http://schemas.microsoft.com/office/drawing/2014/main" val="2575929861"/>
                    </a:ext>
                  </a:extLst>
                </a:gridCol>
              </a:tblGrid>
              <a:tr h="939598">
                <a:tc>
                  <a:txBody>
                    <a:bodyPr/>
                    <a:lstStyle/>
                    <a:p>
                      <a:pPr lvl="1" algn="ctr" latinLnBrk="1"/>
                      <a:r>
                        <a:rPr lang="en-US" altLang="ko-KR" sz="4000" dirty="0"/>
                        <a:t>Before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 latinLnBrk="1"/>
                      <a:r>
                        <a:rPr lang="en-US" altLang="ko-KR" sz="4000" dirty="0"/>
                        <a:t>After</a:t>
                      </a:r>
                      <a:endParaRPr lang="ko-KR" alt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243607"/>
                  </a:ext>
                </a:extLst>
              </a:tr>
              <a:tr h="333031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56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006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3EE845D-ADC0-44E5-B6AB-E8B44FB46611}"/>
              </a:ext>
            </a:extLst>
          </p:cNvPr>
          <p:cNvSpPr txBox="1">
            <a:spLocks/>
          </p:cNvSpPr>
          <p:nvPr/>
        </p:nvSpPr>
        <p:spPr>
          <a:xfrm>
            <a:off x="53975" y="908050"/>
            <a:ext cx="9045575" cy="5545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맑은 고딕"/>
              <a:buChar char="◈"/>
              <a:defRPr sz="20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v"/>
              <a:defRPr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/>
              <a:buChar char="u"/>
              <a:defRPr sz="16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§"/>
              <a:defRPr sz="14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Times New Roman"/>
              <a:buChar char="+"/>
              <a:defRPr sz="12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sz="2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16D243-4B61-E14B-B072-53C1341B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200" dirty="0"/>
              <a:t>State Diagram</a:t>
            </a:r>
            <a:endParaRPr kumimoji="1" lang="ko-KR" altLang="en-US" sz="4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4AFFCB-7B5C-43DB-9C74-E5AFCCA25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7470"/>
            <a:ext cx="9144000" cy="550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40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3EE845D-ADC0-44E5-B6AB-E8B44FB46611}"/>
              </a:ext>
            </a:extLst>
          </p:cNvPr>
          <p:cNvSpPr txBox="1">
            <a:spLocks/>
          </p:cNvSpPr>
          <p:nvPr/>
        </p:nvSpPr>
        <p:spPr>
          <a:xfrm>
            <a:off x="53975" y="908050"/>
            <a:ext cx="9045575" cy="5545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맑은 고딕"/>
              <a:buChar char="◈"/>
              <a:defRPr sz="20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v"/>
              <a:defRPr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/>
              <a:buChar char="u"/>
              <a:defRPr sz="16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§"/>
              <a:defRPr sz="14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Times New Roman"/>
              <a:buChar char="+"/>
              <a:defRPr sz="12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sz="2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16D243-4B61-E14B-B072-53C1341B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200" dirty="0"/>
              <a:t>State Table</a:t>
            </a:r>
            <a:endParaRPr kumimoji="1" lang="ko-KR" altLang="en-US" sz="4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F775C6-0FA8-431B-94E4-0ECC74D87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98" y="1232756"/>
            <a:ext cx="8912185" cy="385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2B5B379-4363-4311-8083-480D4CC85740}"/>
              </a:ext>
            </a:extLst>
          </p:cNvPr>
          <p:cNvSpPr/>
          <p:nvPr/>
        </p:nvSpPr>
        <p:spPr>
          <a:xfrm>
            <a:off x="4887912" y="1232756"/>
            <a:ext cx="4150571" cy="3852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232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61AF20-E8FF-2145-9F17-926C5CDC8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" y="908050"/>
            <a:ext cx="9045575" cy="5545138"/>
          </a:xfrm>
        </p:spPr>
        <p:txBody>
          <a:bodyPr/>
          <a:lstStyle/>
          <a:p>
            <a:r>
              <a:rPr kumimoji="1" lang="en-US" altLang="ko-KR" sz="2000" dirty="0"/>
              <a:t> Smartphone’s sensor : Magnetic sensor(y-axis)</a:t>
            </a:r>
          </a:p>
          <a:p>
            <a:r>
              <a:rPr kumimoji="1" lang="en-US" altLang="ko-KR" sz="2000" dirty="0"/>
              <a:t> PCA : Among smartphone’s sensors, Magnetic sensor is the most well-differentiated.</a:t>
            </a: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16D243-4B61-E14B-B072-53C1341B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200" dirty="0"/>
              <a:t>User</a:t>
            </a:r>
            <a:r>
              <a:rPr kumimoji="1" lang="ko-KR" altLang="en-US" sz="4200" dirty="0"/>
              <a:t> </a:t>
            </a:r>
            <a:r>
              <a:rPr kumimoji="1" lang="en-US" altLang="ko-KR" sz="4200" dirty="0"/>
              <a:t>Activity</a:t>
            </a:r>
            <a:r>
              <a:rPr kumimoji="1" lang="ko-KR" altLang="en-US" sz="4200" dirty="0"/>
              <a:t> </a:t>
            </a:r>
            <a:r>
              <a:rPr kumimoji="1" lang="en-US" altLang="ko-KR" sz="4200" dirty="0"/>
              <a:t>Sensing</a:t>
            </a:r>
            <a:r>
              <a:rPr kumimoji="1" lang="ko-KR" altLang="en-US" sz="4200" dirty="0"/>
              <a:t> </a:t>
            </a:r>
            <a:r>
              <a:rPr kumimoji="1" lang="en-US" altLang="ko-KR" sz="4200" dirty="0"/>
              <a:t>(Car In/Out)</a:t>
            </a:r>
            <a:endParaRPr kumimoji="1" lang="ko-KR" altLang="en-US" sz="4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9AD812-FEC3-4662-9362-5B3AB65F4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" y="2195618"/>
            <a:ext cx="8550473" cy="425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84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5A35EC-1324-4C6E-B5C9-CBD689AE9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D6E6D1-CE05-4CC4-8CC2-623A82F0D53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B56B4-C86C-4672-9698-3B95C90499C9}"/>
              </a:ext>
            </a:extLst>
          </p:cNvPr>
          <p:cNvSpPr txBox="1"/>
          <p:nvPr/>
        </p:nvSpPr>
        <p:spPr>
          <a:xfrm>
            <a:off x="2247303" y="2342789"/>
            <a:ext cx="4671519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</a:rPr>
              <a:t>Experiment Result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82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61AF20-E8FF-2145-9F17-926C5CDC8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/>
              <a:t> AI technologies : SVM, MLP, and 1D-CNN</a:t>
            </a:r>
          </a:p>
          <a:p>
            <a:r>
              <a:rPr kumimoji="1" lang="en-US" altLang="ko-KR" sz="2400" dirty="0"/>
              <a:t> Accuracy Table through denoising autoencoder</a:t>
            </a:r>
            <a:endParaRPr kumimoji="1" lang="en-US" altLang="ko-KR" sz="1600" dirty="0"/>
          </a:p>
          <a:p>
            <a:pPr marL="0" indent="0">
              <a:buNone/>
            </a:pPr>
            <a:endParaRPr kumimoji="1" lang="en-US" altLang="ko-KR" sz="1600" dirty="0"/>
          </a:p>
          <a:p>
            <a:endParaRPr kumimoji="1" lang="en-US" altLang="ko-KR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16D243-4B61-E14B-B072-53C1341B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Parking spot localization</a:t>
            </a:r>
            <a:endParaRPr kumimoji="1" lang="ko-KR" altLang="en-US" sz="42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A0E309E-8CD5-47B0-A9DE-8E716FB69659}"/>
              </a:ext>
            </a:extLst>
          </p:cNvPr>
          <p:cNvGraphicFramePr>
            <a:graphicFrameLocks noGrp="1"/>
          </p:cNvGraphicFramePr>
          <p:nvPr/>
        </p:nvGraphicFramePr>
        <p:xfrm>
          <a:off x="57396" y="2168860"/>
          <a:ext cx="9032628" cy="34577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8360">
                  <a:extLst>
                    <a:ext uri="{9D8B030D-6E8A-4147-A177-3AD203B41FA5}">
                      <a16:colId xmlns:a16="http://schemas.microsoft.com/office/drawing/2014/main" val="3577177444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1487728451"/>
                    </a:ext>
                  </a:extLst>
                </a:gridCol>
                <a:gridCol w="3401900">
                  <a:extLst>
                    <a:ext uri="{9D8B030D-6E8A-4147-A177-3AD203B41FA5}">
                      <a16:colId xmlns:a16="http://schemas.microsoft.com/office/drawing/2014/main" val="3320019864"/>
                    </a:ext>
                  </a:extLst>
                </a:gridCol>
              </a:tblGrid>
              <a:tr h="540568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Before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After</a:t>
                      </a:r>
                      <a:endParaRPr lang="ko-KR" altLang="en-US" sz="28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49441"/>
                  </a:ext>
                </a:extLst>
              </a:tr>
              <a:tr h="9724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SVM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/>
                        <a:t>96.9%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98.5%</a:t>
                      </a:r>
                      <a:endParaRPr lang="ko-KR" altLang="en-US" sz="28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130630"/>
                  </a:ext>
                </a:extLst>
              </a:tr>
              <a:tr h="9724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MLP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/>
                        <a:t>98%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99%</a:t>
                      </a:r>
                      <a:endParaRPr lang="ko-KR" altLang="en-US" sz="28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348302"/>
                  </a:ext>
                </a:extLst>
              </a:tr>
              <a:tr h="9724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1D-CNN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/>
                        <a:t>98.7%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99.1%</a:t>
                      </a:r>
                      <a:endParaRPr lang="ko-KR" altLang="en-US" sz="28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77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158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B987B0-0CED-454C-9026-09E866B530A4}"/>
              </a:ext>
            </a:extLst>
          </p:cNvPr>
          <p:cNvSpPr/>
          <p:nvPr/>
        </p:nvSpPr>
        <p:spPr>
          <a:xfrm>
            <a:off x="0" y="1373918"/>
            <a:ext cx="9144000" cy="5484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61AF20-E8FF-2145-9F17-926C5CDC8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Confusion Matrix</a:t>
            </a:r>
          </a:p>
          <a:p>
            <a:endParaRPr kumimoji="1" lang="en-US" altLang="ko-KR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16D243-4B61-E14B-B072-53C1341B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Parking spot localization</a:t>
            </a:r>
            <a:endParaRPr kumimoji="1" lang="ko-KR" altLang="en-US" sz="42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97FAEFD-6C0D-4F9C-AEE1-AFBB06DC3994}"/>
              </a:ext>
            </a:extLst>
          </p:cNvPr>
          <p:cNvGraphicFramePr>
            <a:graphicFrameLocks noGrp="1"/>
          </p:cNvGraphicFramePr>
          <p:nvPr/>
        </p:nvGraphicFramePr>
        <p:xfrm>
          <a:off x="2252498" y="1374148"/>
          <a:ext cx="6723180" cy="1580562"/>
        </p:xfrm>
        <a:graphic>
          <a:graphicData uri="http://schemas.openxmlformats.org/drawingml/2006/table">
            <a:tbl>
              <a:tblPr/>
              <a:tblGrid>
                <a:gridCol w="747020">
                  <a:extLst>
                    <a:ext uri="{9D8B030D-6E8A-4147-A177-3AD203B41FA5}">
                      <a16:colId xmlns:a16="http://schemas.microsoft.com/office/drawing/2014/main" val="1651024739"/>
                    </a:ext>
                  </a:extLst>
                </a:gridCol>
                <a:gridCol w="747020">
                  <a:extLst>
                    <a:ext uri="{9D8B030D-6E8A-4147-A177-3AD203B41FA5}">
                      <a16:colId xmlns:a16="http://schemas.microsoft.com/office/drawing/2014/main" val="47696740"/>
                    </a:ext>
                  </a:extLst>
                </a:gridCol>
                <a:gridCol w="747020">
                  <a:extLst>
                    <a:ext uri="{9D8B030D-6E8A-4147-A177-3AD203B41FA5}">
                      <a16:colId xmlns:a16="http://schemas.microsoft.com/office/drawing/2014/main" val="3402007659"/>
                    </a:ext>
                  </a:extLst>
                </a:gridCol>
                <a:gridCol w="747020">
                  <a:extLst>
                    <a:ext uri="{9D8B030D-6E8A-4147-A177-3AD203B41FA5}">
                      <a16:colId xmlns:a16="http://schemas.microsoft.com/office/drawing/2014/main" val="842483237"/>
                    </a:ext>
                  </a:extLst>
                </a:gridCol>
                <a:gridCol w="747020">
                  <a:extLst>
                    <a:ext uri="{9D8B030D-6E8A-4147-A177-3AD203B41FA5}">
                      <a16:colId xmlns:a16="http://schemas.microsoft.com/office/drawing/2014/main" val="3620641857"/>
                    </a:ext>
                  </a:extLst>
                </a:gridCol>
                <a:gridCol w="747020">
                  <a:extLst>
                    <a:ext uri="{9D8B030D-6E8A-4147-A177-3AD203B41FA5}">
                      <a16:colId xmlns:a16="http://schemas.microsoft.com/office/drawing/2014/main" val="2268286099"/>
                    </a:ext>
                  </a:extLst>
                </a:gridCol>
                <a:gridCol w="747020">
                  <a:extLst>
                    <a:ext uri="{9D8B030D-6E8A-4147-A177-3AD203B41FA5}">
                      <a16:colId xmlns:a16="http://schemas.microsoft.com/office/drawing/2014/main" val="1210968756"/>
                    </a:ext>
                  </a:extLst>
                </a:gridCol>
                <a:gridCol w="747020">
                  <a:extLst>
                    <a:ext uri="{9D8B030D-6E8A-4147-A177-3AD203B41FA5}">
                      <a16:colId xmlns:a16="http://schemas.microsoft.com/office/drawing/2014/main" val="1920908880"/>
                    </a:ext>
                  </a:extLst>
                </a:gridCol>
                <a:gridCol w="747020">
                  <a:extLst>
                    <a:ext uri="{9D8B030D-6E8A-4147-A177-3AD203B41FA5}">
                      <a16:colId xmlns:a16="http://schemas.microsoft.com/office/drawing/2014/main" val="3943273990"/>
                    </a:ext>
                  </a:extLst>
                </a:gridCol>
              </a:tblGrid>
              <a:tr h="16076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Spot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Recall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847061"/>
                  </a:ext>
                </a:extLst>
              </a:tr>
              <a:tr h="16076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992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0.99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1613547"/>
                  </a:ext>
                </a:extLst>
              </a:tr>
              <a:tr h="16076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980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0.98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559179"/>
                  </a:ext>
                </a:extLst>
              </a:tr>
              <a:tr h="16076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997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1.00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921603"/>
                  </a:ext>
                </a:extLst>
              </a:tr>
              <a:tr h="16076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985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0.99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317481"/>
                  </a:ext>
                </a:extLst>
              </a:tr>
              <a:tr h="16076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968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0.97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339218"/>
                  </a:ext>
                </a:extLst>
              </a:tr>
              <a:tr h="16076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956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0.96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892687"/>
                  </a:ext>
                </a:extLst>
              </a:tr>
              <a:tr h="16076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998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1.00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839579"/>
                  </a:ext>
                </a:extLst>
              </a:tr>
              <a:tr h="16076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Precision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0.99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0.96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1.00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0.95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0.98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0.99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1.00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76753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E6B0CEA-3AD3-4521-B8DB-133AB09FAF95}"/>
              </a:ext>
            </a:extLst>
          </p:cNvPr>
          <p:cNvGraphicFramePr>
            <a:graphicFrameLocks noGrp="1"/>
          </p:cNvGraphicFramePr>
          <p:nvPr/>
        </p:nvGraphicFramePr>
        <p:xfrm>
          <a:off x="2262023" y="3239694"/>
          <a:ext cx="6714747" cy="1593972"/>
        </p:xfrm>
        <a:graphic>
          <a:graphicData uri="http://schemas.openxmlformats.org/drawingml/2006/table">
            <a:tbl>
              <a:tblPr/>
              <a:tblGrid>
                <a:gridCol w="746083">
                  <a:extLst>
                    <a:ext uri="{9D8B030D-6E8A-4147-A177-3AD203B41FA5}">
                      <a16:colId xmlns:a16="http://schemas.microsoft.com/office/drawing/2014/main" val="3369745727"/>
                    </a:ext>
                  </a:extLst>
                </a:gridCol>
                <a:gridCol w="746083">
                  <a:extLst>
                    <a:ext uri="{9D8B030D-6E8A-4147-A177-3AD203B41FA5}">
                      <a16:colId xmlns:a16="http://schemas.microsoft.com/office/drawing/2014/main" val="1705231041"/>
                    </a:ext>
                  </a:extLst>
                </a:gridCol>
                <a:gridCol w="746083">
                  <a:extLst>
                    <a:ext uri="{9D8B030D-6E8A-4147-A177-3AD203B41FA5}">
                      <a16:colId xmlns:a16="http://schemas.microsoft.com/office/drawing/2014/main" val="3206688884"/>
                    </a:ext>
                  </a:extLst>
                </a:gridCol>
                <a:gridCol w="746083">
                  <a:extLst>
                    <a:ext uri="{9D8B030D-6E8A-4147-A177-3AD203B41FA5}">
                      <a16:colId xmlns:a16="http://schemas.microsoft.com/office/drawing/2014/main" val="1582452155"/>
                    </a:ext>
                  </a:extLst>
                </a:gridCol>
                <a:gridCol w="746083">
                  <a:extLst>
                    <a:ext uri="{9D8B030D-6E8A-4147-A177-3AD203B41FA5}">
                      <a16:colId xmlns:a16="http://schemas.microsoft.com/office/drawing/2014/main" val="1319058431"/>
                    </a:ext>
                  </a:extLst>
                </a:gridCol>
                <a:gridCol w="746083">
                  <a:extLst>
                    <a:ext uri="{9D8B030D-6E8A-4147-A177-3AD203B41FA5}">
                      <a16:colId xmlns:a16="http://schemas.microsoft.com/office/drawing/2014/main" val="2139537224"/>
                    </a:ext>
                  </a:extLst>
                </a:gridCol>
                <a:gridCol w="746083">
                  <a:extLst>
                    <a:ext uri="{9D8B030D-6E8A-4147-A177-3AD203B41FA5}">
                      <a16:colId xmlns:a16="http://schemas.microsoft.com/office/drawing/2014/main" val="89855002"/>
                    </a:ext>
                  </a:extLst>
                </a:gridCol>
                <a:gridCol w="746083">
                  <a:extLst>
                    <a:ext uri="{9D8B030D-6E8A-4147-A177-3AD203B41FA5}">
                      <a16:colId xmlns:a16="http://schemas.microsoft.com/office/drawing/2014/main" val="1733449098"/>
                    </a:ext>
                  </a:extLst>
                </a:gridCol>
                <a:gridCol w="746083">
                  <a:extLst>
                    <a:ext uri="{9D8B030D-6E8A-4147-A177-3AD203B41FA5}">
                      <a16:colId xmlns:a16="http://schemas.microsoft.com/office/drawing/2014/main" val="1396005937"/>
                    </a:ext>
                  </a:extLst>
                </a:gridCol>
              </a:tblGrid>
              <a:tr h="17710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Spot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Recall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2218317"/>
                  </a:ext>
                </a:extLst>
              </a:tr>
              <a:tr h="17710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996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1.00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353235"/>
                  </a:ext>
                </a:extLst>
              </a:tr>
              <a:tr h="17710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990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0.99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847500"/>
                  </a:ext>
                </a:extLst>
              </a:tr>
              <a:tr h="17710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999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1.00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849804"/>
                  </a:ext>
                </a:extLst>
              </a:tr>
              <a:tr h="17710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984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0.98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795494"/>
                  </a:ext>
                </a:extLst>
              </a:tr>
              <a:tr h="17710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973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0.97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027992"/>
                  </a:ext>
                </a:extLst>
              </a:tr>
              <a:tr h="17710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974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0.97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738844"/>
                  </a:ext>
                </a:extLst>
              </a:tr>
              <a:tr h="17710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1.00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574830"/>
                  </a:ext>
                </a:extLst>
              </a:tr>
              <a:tr h="17710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Precision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0.99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0.97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1.00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0.98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0.99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0.99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1.00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991" marR="41991" marT="11609" marB="116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781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946C036-503E-4DE3-817A-D06BB472B0C9}"/>
              </a:ext>
            </a:extLst>
          </p:cNvPr>
          <p:cNvGraphicFramePr>
            <a:graphicFrameLocks noGrp="1"/>
          </p:cNvGraphicFramePr>
          <p:nvPr/>
        </p:nvGraphicFramePr>
        <p:xfrm>
          <a:off x="2262394" y="5118650"/>
          <a:ext cx="6722856" cy="1575054"/>
        </p:xfrm>
        <a:graphic>
          <a:graphicData uri="http://schemas.openxmlformats.org/drawingml/2006/table">
            <a:tbl>
              <a:tblPr/>
              <a:tblGrid>
                <a:gridCol w="746984">
                  <a:extLst>
                    <a:ext uri="{9D8B030D-6E8A-4147-A177-3AD203B41FA5}">
                      <a16:colId xmlns:a16="http://schemas.microsoft.com/office/drawing/2014/main" val="1651024739"/>
                    </a:ext>
                  </a:extLst>
                </a:gridCol>
                <a:gridCol w="746984">
                  <a:extLst>
                    <a:ext uri="{9D8B030D-6E8A-4147-A177-3AD203B41FA5}">
                      <a16:colId xmlns:a16="http://schemas.microsoft.com/office/drawing/2014/main" val="47696740"/>
                    </a:ext>
                  </a:extLst>
                </a:gridCol>
                <a:gridCol w="746984">
                  <a:extLst>
                    <a:ext uri="{9D8B030D-6E8A-4147-A177-3AD203B41FA5}">
                      <a16:colId xmlns:a16="http://schemas.microsoft.com/office/drawing/2014/main" val="3402007659"/>
                    </a:ext>
                  </a:extLst>
                </a:gridCol>
                <a:gridCol w="746984">
                  <a:extLst>
                    <a:ext uri="{9D8B030D-6E8A-4147-A177-3AD203B41FA5}">
                      <a16:colId xmlns:a16="http://schemas.microsoft.com/office/drawing/2014/main" val="842483237"/>
                    </a:ext>
                  </a:extLst>
                </a:gridCol>
                <a:gridCol w="746984">
                  <a:extLst>
                    <a:ext uri="{9D8B030D-6E8A-4147-A177-3AD203B41FA5}">
                      <a16:colId xmlns:a16="http://schemas.microsoft.com/office/drawing/2014/main" val="3620641857"/>
                    </a:ext>
                  </a:extLst>
                </a:gridCol>
                <a:gridCol w="746984">
                  <a:extLst>
                    <a:ext uri="{9D8B030D-6E8A-4147-A177-3AD203B41FA5}">
                      <a16:colId xmlns:a16="http://schemas.microsoft.com/office/drawing/2014/main" val="2268286099"/>
                    </a:ext>
                  </a:extLst>
                </a:gridCol>
                <a:gridCol w="746984">
                  <a:extLst>
                    <a:ext uri="{9D8B030D-6E8A-4147-A177-3AD203B41FA5}">
                      <a16:colId xmlns:a16="http://schemas.microsoft.com/office/drawing/2014/main" val="1210968756"/>
                    </a:ext>
                  </a:extLst>
                </a:gridCol>
                <a:gridCol w="746984">
                  <a:extLst>
                    <a:ext uri="{9D8B030D-6E8A-4147-A177-3AD203B41FA5}">
                      <a16:colId xmlns:a16="http://schemas.microsoft.com/office/drawing/2014/main" val="1920908880"/>
                    </a:ext>
                  </a:extLst>
                </a:gridCol>
                <a:gridCol w="746984">
                  <a:extLst>
                    <a:ext uri="{9D8B030D-6E8A-4147-A177-3AD203B41FA5}">
                      <a16:colId xmlns:a16="http://schemas.microsoft.com/office/drawing/2014/main" val="3943273990"/>
                    </a:ext>
                  </a:extLst>
                </a:gridCol>
              </a:tblGrid>
              <a:tr h="17399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Spot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Recall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847061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997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1.00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1613547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40882" marR="40882" marT="11303" marB="1130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987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559179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999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1.00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921603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987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0.99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317481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40882" marR="40882" marT="11303" marB="1130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985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339218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980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892687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999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1.00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839579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Precision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1.00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0.97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0.99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1.00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1.00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82" marR="40882" marT="11303" marB="113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76753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96AD6E1-D839-4CE5-AD7A-F5B291035D4B}"/>
              </a:ext>
            </a:extLst>
          </p:cNvPr>
          <p:cNvSpPr txBox="1"/>
          <p:nvPr/>
        </p:nvSpPr>
        <p:spPr>
          <a:xfrm>
            <a:off x="579215" y="1865337"/>
            <a:ext cx="1471448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SVM</a:t>
            </a:r>
            <a:endParaRPr lang="ko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ADBF9-E4B8-42B5-A70A-BD2B42A4F107}"/>
              </a:ext>
            </a:extLst>
          </p:cNvPr>
          <p:cNvSpPr txBox="1"/>
          <p:nvPr/>
        </p:nvSpPr>
        <p:spPr>
          <a:xfrm>
            <a:off x="579215" y="3786032"/>
            <a:ext cx="1471448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MLP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038A3F-4F43-4DCD-BBB1-E6170BEC7C4E}"/>
              </a:ext>
            </a:extLst>
          </p:cNvPr>
          <p:cNvSpPr txBox="1"/>
          <p:nvPr/>
        </p:nvSpPr>
        <p:spPr>
          <a:xfrm>
            <a:off x="569454" y="5531735"/>
            <a:ext cx="1696228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1D-CNN</a:t>
            </a:r>
            <a:endParaRPr lang="ko-KR" altLang="en-US" sz="3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11A8E9-E2BA-46E5-A156-E86CCCB5BA19}"/>
              </a:ext>
            </a:extLst>
          </p:cNvPr>
          <p:cNvSpPr/>
          <p:nvPr/>
        </p:nvSpPr>
        <p:spPr>
          <a:xfrm>
            <a:off x="8372740" y="1373918"/>
            <a:ext cx="468052" cy="5222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7225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E08A9-675F-4CAE-B372-BBCF29F63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Report #02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227F7-BF43-455B-B1A8-31AB602DE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조별로</a:t>
            </a: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lphaLcPeriod"/>
            </a:pPr>
            <a:r>
              <a:rPr lang="ko-KR" altLang="en-US" dirty="0">
                <a:solidFill>
                  <a:schemeClr val="tx1"/>
                </a:solidFill>
              </a:rPr>
              <a:t>모바일 기반 센싱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통신 채널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영상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음성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그리고 물리적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논리적 센서를 통한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을 기반으로 한 스마트 서비스를 정리하고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이를 지원하기 위한 </a:t>
            </a:r>
            <a:r>
              <a:rPr lang="en-US" altLang="ko-KR" dirty="0">
                <a:solidFill>
                  <a:schemeClr val="tx1"/>
                </a:solidFill>
              </a:rPr>
              <a:t>System Architecture</a:t>
            </a:r>
            <a:r>
              <a:rPr lang="ko-KR" altLang="en-US" dirty="0">
                <a:solidFill>
                  <a:schemeClr val="tx1"/>
                </a:solidFill>
              </a:rPr>
              <a:t>를 도식화 </a:t>
            </a:r>
            <a:r>
              <a:rPr lang="ko-KR" altLang="en-US" dirty="0" err="1">
                <a:solidFill>
                  <a:schemeClr val="tx1"/>
                </a:solidFill>
              </a:rPr>
              <a:t>하시오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buAutoNum type="alphaLcPeriod"/>
            </a:pPr>
            <a:r>
              <a:rPr lang="ko-KR" altLang="en-US" dirty="0">
                <a:solidFill>
                  <a:schemeClr val="tx1"/>
                </a:solidFill>
              </a:rPr>
              <a:t>도식화 된 </a:t>
            </a:r>
            <a:r>
              <a:rPr lang="en-US" altLang="ko-KR" dirty="0">
                <a:solidFill>
                  <a:schemeClr val="tx1"/>
                </a:solidFill>
              </a:rPr>
              <a:t>Architecture</a:t>
            </a:r>
            <a:r>
              <a:rPr lang="ko-KR" altLang="en-US" dirty="0">
                <a:solidFill>
                  <a:schemeClr val="tx1"/>
                </a:solidFill>
              </a:rPr>
              <a:t>를 기반으로 서비스 운용을 위한 </a:t>
            </a:r>
            <a:r>
              <a:rPr lang="en-US" altLang="ko-KR" dirty="0">
                <a:solidFill>
                  <a:schemeClr val="tx1"/>
                </a:solidFill>
              </a:rPr>
              <a:t>Operation Steps</a:t>
            </a:r>
            <a:r>
              <a:rPr lang="ko-KR" altLang="en-US" dirty="0">
                <a:solidFill>
                  <a:schemeClr val="tx1"/>
                </a:solidFill>
              </a:rPr>
              <a:t>을 번호를 매겨 자세히 </a:t>
            </a:r>
            <a:r>
              <a:rPr lang="ko-KR" altLang="en-US" dirty="0" err="1">
                <a:solidFill>
                  <a:schemeClr val="tx1"/>
                </a:solidFill>
              </a:rPr>
              <a:t>설명하시오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제출기한</a:t>
            </a:r>
            <a:r>
              <a:rPr lang="en-US" altLang="ko-KR" dirty="0">
                <a:solidFill>
                  <a:srgbClr val="C00000"/>
                </a:solidFill>
              </a:rPr>
              <a:t>) 4</a:t>
            </a:r>
            <a:r>
              <a:rPr lang="ko-KR" altLang="en-US" dirty="0">
                <a:solidFill>
                  <a:srgbClr val="C00000"/>
                </a:solidFill>
              </a:rPr>
              <a:t>월 </a:t>
            </a:r>
            <a:r>
              <a:rPr lang="en-US" altLang="ko-KR" dirty="0">
                <a:solidFill>
                  <a:srgbClr val="C00000"/>
                </a:solidFill>
              </a:rPr>
              <a:t>5</a:t>
            </a:r>
            <a:r>
              <a:rPr lang="ko-KR" altLang="en-US" dirty="0">
                <a:solidFill>
                  <a:srgbClr val="C00000"/>
                </a:solidFill>
              </a:rPr>
              <a:t>일 오후 </a:t>
            </a:r>
            <a:r>
              <a:rPr lang="en-US" altLang="ko-KR" dirty="0">
                <a:solidFill>
                  <a:srgbClr val="C00000"/>
                </a:solidFill>
              </a:rPr>
              <a:t>11</a:t>
            </a:r>
            <a:r>
              <a:rPr lang="ko-KR" altLang="en-US" dirty="0">
                <a:solidFill>
                  <a:srgbClr val="C00000"/>
                </a:solidFill>
              </a:rPr>
              <a:t>시 </a:t>
            </a:r>
            <a:r>
              <a:rPr lang="en-US" altLang="ko-KR" dirty="0">
                <a:solidFill>
                  <a:srgbClr val="C00000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과제 제출이 출석의미도 포함되니 필히 시간 엄수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과제 공지 및 제출 </a:t>
            </a:r>
            <a:r>
              <a:rPr lang="en-US" altLang="ko-KR" dirty="0" err="1">
                <a:solidFill>
                  <a:srgbClr val="C00000"/>
                </a:solidFill>
              </a:rPr>
              <a:t>eCampus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플랫폼 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오후 </a:t>
            </a:r>
            <a:r>
              <a:rPr lang="en-US" altLang="ko-KR" dirty="0">
                <a:solidFill>
                  <a:srgbClr val="C00000"/>
                </a:solidFill>
              </a:rPr>
              <a:t>11</a:t>
            </a:r>
            <a:r>
              <a:rPr lang="ko-KR" altLang="en-US" dirty="0">
                <a:solidFill>
                  <a:srgbClr val="C00000"/>
                </a:solidFill>
              </a:rPr>
              <a:t>시 이후 제출 불가</a:t>
            </a:r>
            <a:endParaRPr lang="en-US" altLang="ko-K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109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3EE845D-ADC0-44E5-B6AB-E8B44FB46611}"/>
              </a:ext>
            </a:extLst>
          </p:cNvPr>
          <p:cNvSpPr txBox="1">
            <a:spLocks/>
          </p:cNvSpPr>
          <p:nvPr/>
        </p:nvSpPr>
        <p:spPr>
          <a:xfrm>
            <a:off x="53975" y="908050"/>
            <a:ext cx="9045575" cy="5545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맑은 고딕"/>
              <a:buChar char="◈"/>
              <a:defRPr sz="20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v"/>
              <a:defRPr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/>
              <a:buChar char="u"/>
              <a:defRPr sz="16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§"/>
              <a:defRPr sz="14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Times New Roman"/>
              <a:buChar char="+"/>
              <a:defRPr sz="12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800" dirty="0"/>
              <a:t> Accuracy table through Magnetic data</a:t>
            </a:r>
          </a:p>
          <a:p>
            <a:endParaRPr kumimoji="1" lang="en-US" altLang="ko-KR" sz="2800" dirty="0"/>
          </a:p>
          <a:p>
            <a:endParaRPr kumimoji="1" lang="en-US" altLang="ko-KR" sz="2800" dirty="0"/>
          </a:p>
          <a:p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en-US" altLang="ko-KR" sz="2800" dirty="0"/>
              <a:t> 1D-CNN accuracy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944FFFF-7F1F-4931-AA6E-F4D22EA93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9" b="2347"/>
          <a:stretch/>
        </p:blipFill>
        <p:spPr>
          <a:xfrm>
            <a:off x="1" y="3919722"/>
            <a:ext cx="9144000" cy="253346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216D243-4B61-E14B-B072-53C1341B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200" dirty="0"/>
              <a:t>User</a:t>
            </a:r>
            <a:r>
              <a:rPr kumimoji="1" lang="ko-KR" altLang="en-US" sz="4200" dirty="0"/>
              <a:t> </a:t>
            </a:r>
            <a:r>
              <a:rPr kumimoji="1" lang="en-US" altLang="ko-KR" sz="4200" dirty="0"/>
              <a:t>Activity</a:t>
            </a:r>
            <a:r>
              <a:rPr kumimoji="1" lang="ko-KR" altLang="en-US" sz="4200" dirty="0"/>
              <a:t> </a:t>
            </a:r>
            <a:r>
              <a:rPr kumimoji="1" lang="en-US" altLang="ko-KR" sz="4200" dirty="0"/>
              <a:t>Sensing</a:t>
            </a:r>
            <a:r>
              <a:rPr kumimoji="1" lang="ko-KR" altLang="en-US" sz="4200" dirty="0"/>
              <a:t> </a:t>
            </a:r>
            <a:r>
              <a:rPr kumimoji="1" lang="en-US" altLang="ko-KR" sz="4200" dirty="0"/>
              <a:t>(Car In/Out)</a:t>
            </a:r>
            <a:endParaRPr kumimoji="1" lang="ko-KR" altLang="en-US" sz="42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7325E97-2EA1-4181-B37F-E4D21D6D989E}"/>
              </a:ext>
            </a:extLst>
          </p:cNvPr>
          <p:cNvGraphicFramePr>
            <a:graphicFrameLocks noGrp="1"/>
          </p:cNvGraphicFramePr>
          <p:nvPr/>
        </p:nvGraphicFramePr>
        <p:xfrm>
          <a:off x="790575" y="1541331"/>
          <a:ext cx="7452828" cy="17451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84276">
                  <a:extLst>
                    <a:ext uri="{9D8B030D-6E8A-4147-A177-3AD203B41FA5}">
                      <a16:colId xmlns:a16="http://schemas.microsoft.com/office/drawing/2014/main" val="2133690986"/>
                    </a:ext>
                  </a:extLst>
                </a:gridCol>
                <a:gridCol w="2484276">
                  <a:extLst>
                    <a:ext uri="{9D8B030D-6E8A-4147-A177-3AD203B41FA5}">
                      <a16:colId xmlns:a16="http://schemas.microsoft.com/office/drawing/2014/main" val="265818099"/>
                    </a:ext>
                  </a:extLst>
                </a:gridCol>
                <a:gridCol w="2484276">
                  <a:extLst>
                    <a:ext uri="{9D8B030D-6E8A-4147-A177-3AD203B41FA5}">
                      <a16:colId xmlns:a16="http://schemas.microsoft.com/office/drawing/2014/main" val="2707466148"/>
                    </a:ext>
                  </a:extLst>
                </a:gridCol>
              </a:tblGrid>
              <a:tr h="73101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800" dirty="0"/>
                        <a:t>SVM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800" dirty="0"/>
                        <a:t>MLP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800" dirty="0"/>
                        <a:t>1D-CNN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786215"/>
                  </a:ext>
                </a:extLst>
              </a:tr>
              <a:tr h="1014094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800" dirty="0"/>
                        <a:t>90.7%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800" dirty="0"/>
                        <a:t>90%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800" dirty="0"/>
                        <a:t>96%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302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829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5A35EC-1324-4C6E-B5C9-CBD689AE9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D6E6D1-CE05-4CC4-8CC2-623A82F0D53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B56B4-C86C-4672-9698-3B95C90499C9}"/>
              </a:ext>
            </a:extLst>
          </p:cNvPr>
          <p:cNvSpPr txBox="1"/>
          <p:nvPr/>
        </p:nvSpPr>
        <p:spPr>
          <a:xfrm>
            <a:off x="2247303" y="1981541"/>
            <a:ext cx="4671519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</a:rPr>
              <a:t>Conclusion</a:t>
            </a:r>
          </a:p>
          <a:p>
            <a:pPr algn="ctr"/>
            <a:r>
              <a:rPr lang="en-US" altLang="ko-KR" sz="60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altLang="ko-KR" sz="6000" dirty="0">
                <a:solidFill>
                  <a:schemeClr val="bg1"/>
                </a:solidFill>
              </a:rPr>
              <a:t>Future Work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85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ABF608D-CEBF-4C0D-8264-D12B8C8B3FCE}"/>
              </a:ext>
            </a:extLst>
          </p:cNvPr>
          <p:cNvSpPr txBox="1">
            <a:spLocks/>
          </p:cNvSpPr>
          <p:nvPr/>
        </p:nvSpPr>
        <p:spPr>
          <a:xfrm>
            <a:off x="53975" y="908050"/>
            <a:ext cx="9045575" cy="5545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맑은 고딕"/>
              <a:buChar char="◈"/>
              <a:defRPr sz="20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v"/>
              <a:defRPr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/>
              <a:buChar char="u"/>
              <a:defRPr sz="16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§"/>
              <a:defRPr sz="14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Times New Roman"/>
              <a:buChar char="+"/>
              <a:defRPr sz="12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 M2PARK </a:t>
            </a:r>
            <a:r>
              <a:rPr lang="en-US" altLang="ko-KR" dirty="0"/>
              <a:t>shortened the time by 15.6 times comparing to general parking system.</a:t>
            </a:r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16D243-4B61-E14B-B072-53C1341B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200" dirty="0"/>
              <a:t>Conclusion</a:t>
            </a:r>
            <a:endParaRPr kumimoji="1" lang="ko-KR" altLang="en-US" sz="4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9D3CB4-094B-421D-B245-B375250FE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5"/>
          <a:stretch/>
        </p:blipFill>
        <p:spPr>
          <a:xfrm>
            <a:off x="1583668" y="1855944"/>
            <a:ext cx="6238090" cy="45972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54763B-3C04-4AB0-A5E4-E6172508ABFB}"/>
              </a:ext>
            </a:extLst>
          </p:cNvPr>
          <p:cNvSpPr/>
          <p:nvPr/>
        </p:nvSpPr>
        <p:spPr>
          <a:xfrm>
            <a:off x="4939867" y="5011161"/>
            <a:ext cx="1461287" cy="121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198A43-39E7-4039-9D75-71E2C0A1812A}"/>
              </a:ext>
            </a:extLst>
          </p:cNvPr>
          <p:cNvSpPr txBox="1"/>
          <p:nvPr/>
        </p:nvSpPr>
        <p:spPr>
          <a:xfrm>
            <a:off x="4638108" y="4461141"/>
            <a:ext cx="2848562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“M2PARK”</a:t>
            </a:r>
            <a:endParaRPr lang="ko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EF826-2B5D-4986-9CA6-761EE1D9B7DD}"/>
              </a:ext>
            </a:extLst>
          </p:cNvPr>
          <p:cNvSpPr txBox="1"/>
          <p:nvPr/>
        </p:nvSpPr>
        <p:spPr>
          <a:xfrm>
            <a:off x="3210065" y="1747508"/>
            <a:ext cx="284856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“General”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83489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6D243-4B61-E14B-B072-53C1341B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200" dirty="0"/>
              <a:t>Future Work</a:t>
            </a:r>
            <a:endParaRPr kumimoji="1" lang="ko-KR" altLang="en-US" sz="420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06A46DF-2A70-4CA9-BC53-1E7C28E0AB09}"/>
              </a:ext>
            </a:extLst>
          </p:cNvPr>
          <p:cNvSpPr txBox="1">
            <a:spLocks/>
          </p:cNvSpPr>
          <p:nvPr/>
        </p:nvSpPr>
        <p:spPr>
          <a:xfrm>
            <a:off x="53975" y="908050"/>
            <a:ext cx="9045575" cy="5545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맑은 고딕"/>
              <a:buChar char="◈"/>
              <a:defRPr sz="20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v"/>
              <a:defRPr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/>
              <a:buChar char="u"/>
              <a:defRPr sz="16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§"/>
              <a:defRPr sz="14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Times New Roman"/>
              <a:buChar char="+"/>
              <a:defRPr sz="12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/>
              <a:t> </a:t>
            </a:r>
            <a:r>
              <a:rPr kumimoji="1" lang="en-US" altLang="ko-KR" sz="2400" b="1" dirty="0"/>
              <a:t>Dynamic Occupancy </a:t>
            </a:r>
            <a:r>
              <a:rPr kumimoji="1" lang="en-US" altLang="ko-KR" sz="2400" dirty="0"/>
              <a:t>about finding a right parking spot at right time</a:t>
            </a:r>
          </a:p>
          <a:p>
            <a:r>
              <a:rPr kumimoji="1" lang="en-US" altLang="ko-KR" sz="2400" dirty="0"/>
              <a:t> </a:t>
            </a:r>
            <a:r>
              <a:rPr kumimoji="1" lang="en-US" altLang="ko-KR" sz="2400" b="1" dirty="0"/>
              <a:t>Layered Management </a:t>
            </a:r>
            <a:r>
              <a:rPr kumimoji="1" lang="en-US" altLang="ko-KR" sz="2400" dirty="0"/>
              <a:t>for Parking lots</a:t>
            </a:r>
          </a:p>
          <a:p>
            <a:endParaRPr kumimoji="1"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F5EDA9-30F0-4015-BA36-F35457F4C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2673666" y="2132856"/>
            <a:ext cx="4428492" cy="404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07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AA99B-CE3F-F742-A0F7-FCEAC639A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Reference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9C2A75-378C-4EAC-A8EB-92F01CD4B922}"/>
              </a:ext>
            </a:extLst>
          </p:cNvPr>
          <p:cNvSpPr/>
          <p:nvPr/>
        </p:nvSpPr>
        <p:spPr>
          <a:xfrm>
            <a:off x="323528" y="980728"/>
            <a:ext cx="86617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/>
              <a:t>[1] </a:t>
            </a:r>
            <a:r>
              <a:rPr lang="en-US" altLang="ko-KR" sz="1800" dirty="0">
                <a:hlinkClick r:id="rId3"/>
              </a:rPr>
              <a:t>https://www.smartparking.com/smartpark-system/smart-app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[2] Wireless Magnetic Sensor Node for Vehicle Detection With Optical Wake-Up</a:t>
            </a:r>
          </a:p>
          <a:p>
            <a:pPr marL="0" indent="0">
              <a:buNone/>
            </a:pPr>
            <a:r>
              <a:rPr lang="en-US" altLang="ko-KR" sz="1800" dirty="0"/>
              <a:t>     (IEEE SENSORS JOURNAL, VOL, 11, NO. 8, AUGUST 2011)</a:t>
            </a:r>
          </a:p>
          <a:p>
            <a:r>
              <a:rPr lang="en-US" altLang="ko-KR" sz="1800" dirty="0"/>
              <a:t>[3] </a:t>
            </a:r>
            <a:r>
              <a:rPr lang="en-US" altLang="ko-KR" sz="1800" dirty="0">
                <a:hlinkClick r:id="rId4"/>
              </a:rPr>
              <a:t>https://cityos.io/Best-Smart-Parking-Systems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[4] </a:t>
            </a:r>
            <a:r>
              <a:rPr lang="en-US" altLang="ko-KR" sz="1800" dirty="0">
                <a:hlinkClick r:id="rId5"/>
              </a:rPr>
              <a:t>https://www.alibaba.com/product-detail/Car-Park-Guidance-System-Car-Parking_60301712958.html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48194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B49B3-6901-4294-9653-742B8621E0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ore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모바일 폰 센싱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DDE6FC-4036-4DB1-B27C-F56B3F8886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센서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종류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Wi-Fi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신호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BLE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신호</a:t>
            </a:r>
          </a:p>
        </p:txBody>
      </p:sp>
    </p:spTree>
    <p:extLst>
      <p:ext uri="{BB962C8B-B14F-4D97-AF65-F5344CB8AC3E}">
        <p14:creationId xmlns:p14="http://schemas.microsoft.com/office/powerpoint/2010/main" val="233557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182AB-8903-A04C-A5A8-175FB82BF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Contents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EB6CB1-FD4D-AB4F-96D5-62A46F672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측정 모드 선택 화면</a:t>
            </a:r>
            <a:endParaRPr kumimoji="1" lang="en-US" altLang="ko-KR" dirty="0"/>
          </a:p>
          <a:p>
            <a:r>
              <a:rPr kumimoji="1" lang="ko-KR" altLang="en-US" dirty="0"/>
              <a:t>모바일 폰 센서 정보 수집</a:t>
            </a:r>
            <a:endParaRPr kumimoji="1" lang="en-US" altLang="ko-KR" dirty="0"/>
          </a:p>
          <a:p>
            <a:pPr lvl="1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행동 선택 기능 구현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상태 선택 기능 구현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센서 측정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기능 구현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cs typeface="Times New Roman" panose="02020603050405020304" pitchFamily="18" charset="0"/>
              </a:rPr>
              <a:t>신호 정보 수집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lvl="1"/>
            <a:r>
              <a:rPr kumimoji="1" lang="en-US" altLang="ko-KR" dirty="0"/>
              <a:t>Wi-Fi </a:t>
            </a:r>
            <a:r>
              <a:rPr kumimoji="1" lang="ko-KR" altLang="en-US" dirty="0"/>
              <a:t>신호 수집 기능 구현</a:t>
            </a:r>
            <a:endParaRPr kumimoji="1" lang="en-US" altLang="ko-KR" dirty="0"/>
          </a:p>
          <a:p>
            <a:r>
              <a:rPr lang="en-US" altLang="ko-KR" dirty="0"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cs typeface="Times New Roman" panose="02020603050405020304" pitchFamily="18" charset="0"/>
              </a:rPr>
              <a:t>신호 정보 수집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lvl="1"/>
            <a:r>
              <a:rPr kumimoji="1" lang="en-US" altLang="ko-KR"/>
              <a:t>BLE </a:t>
            </a:r>
            <a:r>
              <a:rPr kumimoji="1" lang="ko-KR" altLang="en-US" dirty="0"/>
              <a:t>신호 수집 기능 구현</a:t>
            </a:r>
            <a:endParaRPr lang="en-US" altLang="ko-KR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135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측정 모드 선택 화면</a:t>
            </a:r>
            <a:endParaRPr lang="ko-KR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52111-3C3B-458B-93D7-2AA0F0BA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cs typeface="Times New Roman" panose="02020603050405020304" pitchFamily="18" charset="0"/>
              </a:rPr>
              <a:t>세 가지 측정 모드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Sensor Estimator :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스마트폰 센서 측정 모드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ko-KR" dirty="0" err="1">
                <a:latin typeface="+mn-lt"/>
                <a:cs typeface="Times New Roman" panose="02020603050405020304" pitchFamily="18" charset="0"/>
              </a:rPr>
              <a:t>WiFi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 Scanner : Wi-Fi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스캐닝 모드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BLE Scanner : BLE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스캐닝 모드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n-lt"/>
              </a:rPr>
              <a:t>Sensor Estimator</a:t>
            </a:r>
            <a:r>
              <a:rPr lang="ko-KR" altLang="en-US" dirty="0" err="1">
                <a:latin typeface="+mn-lt"/>
              </a:rPr>
              <a:t>를</a:t>
            </a:r>
            <a:r>
              <a:rPr lang="ko-KR" altLang="en-US" dirty="0">
                <a:latin typeface="+mn-lt"/>
              </a:rPr>
              <a:t> 클릭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행동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선택 화면으로 전환</a:t>
            </a:r>
            <a:endParaRPr lang="en-US" altLang="ko-KR" dirty="0">
              <a:latin typeface="+mn-lt"/>
            </a:endParaRPr>
          </a:p>
          <a:p>
            <a:r>
              <a:rPr lang="en-US" altLang="ko-KR" dirty="0" err="1">
                <a:latin typeface="+mn-lt"/>
                <a:cs typeface="Times New Roman" panose="02020603050405020304" pitchFamily="18" charset="0"/>
              </a:rPr>
              <a:t>WiFi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 Scanner</a:t>
            </a:r>
            <a:r>
              <a:rPr lang="ko-KR" altLang="en-US" dirty="0" err="1">
                <a:latin typeface="+mn-lt"/>
                <a:cs typeface="Times New Roman" panose="02020603050405020304" pitchFamily="18" charset="0"/>
              </a:rPr>
              <a:t>를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클릭</a:t>
            </a:r>
          </a:p>
          <a:p>
            <a:pPr lvl="1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수집 화면으로 전환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n-lt"/>
                <a:cs typeface="Times New Roman" panose="02020603050405020304" pitchFamily="18" charset="0"/>
              </a:rPr>
              <a:t>BLE Scanner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를 클릭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수집 화면으로 전환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78DEA1-A318-4914-A56C-05982C101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794" y="1780505"/>
            <a:ext cx="2798191" cy="233864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0EC1D628-2D70-432F-A933-16C24701B9A4}"/>
              </a:ext>
            </a:extLst>
          </p:cNvPr>
          <p:cNvSpPr/>
          <p:nvPr/>
        </p:nvSpPr>
        <p:spPr>
          <a:xfrm>
            <a:off x="5076056" y="1340768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9B28760-B3BB-438B-AA56-3CE2B10CDD4E}"/>
              </a:ext>
            </a:extLst>
          </p:cNvPr>
          <p:cNvSpPr/>
          <p:nvPr/>
        </p:nvSpPr>
        <p:spPr>
          <a:xfrm>
            <a:off x="4591716" y="1689442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201F131-4523-4221-BAA0-5B33FE1ADA22}"/>
              </a:ext>
            </a:extLst>
          </p:cNvPr>
          <p:cNvSpPr/>
          <p:nvPr/>
        </p:nvSpPr>
        <p:spPr>
          <a:xfrm>
            <a:off x="4389874" y="1916832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A533E8B-B904-4206-B357-A28743E6D6CF}"/>
              </a:ext>
            </a:extLst>
          </p:cNvPr>
          <p:cNvSpPr/>
          <p:nvPr/>
        </p:nvSpPr>
        <p:spPr>
          <a:xfrm>
            <a:off x="5399350" y="2767700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2473BAD-2AFA-45B2-A1C4-42B6BC558E29}"/>
              </a:ext>
            </a:extLst>
          </p:cNvPr>
          <p:cNvSpPr/>
          <p:nvPr/>
        </p:nvSpPr>
        <p:spPr>
          <a:xfrm>
            <a:off x="6378359" y="2767700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CC4D5F0-8960-456C-8788-66EAA40FDD60}"/>
              </a:ext>
            </a:extLst>
          </p:cNvPr>
          <p:cNvSpPr/>
          <p:nvPr/>
        </p:nvSpPr>
        <p:spPr>
          <a:xfrm>
            <a:off x="7304124" y="2767700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918F980-77CE-A043-BAD9-4BD07F38DFE8}"/>
              </a:ext>
            </a:extLst>
          </p:cNvPr>
          <p:cNvGrpSpPr/>
          <p:nvPr/>
        </p:nvGrpSpPr>
        <p:grpSpPr>
          <a:xfrm>
            <a:off x="957260" y="4267982"/>
            <a:ext cx="4624216" cy="2113345"/>
            <a:chOff x="525180" y="4145646"/>
            <a:chExt cx="5994736" cy="269807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7491ED-330A-4ADE-ACCC-546F6BE649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894" t="38246"/>
            <a:stretch/>
          </p:blipFill>
          <p:spPr>
            <a:xfrm>
              <a:off x="525180" y="6036016"/>
              <a:ext cx="5570819" cy="80770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EF3C636-6FB9-E94E-89B3-6E40C9F93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180" y="4145646"/>
              <a:ext cx="5994736" cy="1933786"/>
            </a:xfrm>
            <a:prstGeom prst="rect">
              <a:avLst/>
            </a:prstGeom>
          </p:spPr>
        </p:pic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7E568CDA-FD7B-8142-B03D-781212574457}"/>
              </a:ext>
            </a:extLst>
          </p:cNvPr>
          <p:cNvSpPr/>
          <p:nvPr/>
        </p:nvSpPr>
        <p:spPr>
          <a:xfrm>
            <a:off x="957260" y="5802723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DD256C5-0D82-9346-963A-51F174487F49}"/>
              </a:ext>
            </a:extLst>
          </p:cNvPr>
          <p:cNvSpPr/>
          <p:nvPr/>
        </p:nvSpPr>
        <p:spPr>
          <a:xfrm>
            <a:off x="957260" y="5200232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8BDD1FE-8D47-E746-8156-92B6351DD9E2}"/>
              </a:ext>
            </a:extLst>
          </p:cNvPr>
          <p:cNvSpPr/>
          <p:nvPr/>
        </p:nvSpPr>
        <p:spPr>
          <a:xfrm>
            <a:off x="957260" y="4482029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43982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B49B3-6901-4294-9653-742B8621E0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모바일 폰 센서 정보 수집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DDE6FC-4036-4DB1-B27C-F56B3F888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7665" y="3818467"/>
            <a:ext cx="5896124" cy="2084312"/>
          </a:xfrm>
        </p:spPr>
        <p:txBody>
          <a:bodyPr/>
          <a:lstStyle/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766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F4C37-50E2-430E-8B5C-9E38B5718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행동 선택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기능 구현</a:t>
            </a:r>
            <a:endParaRPr lang="ko-KR" altLang="en-US" dirty="0"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3743C-6913-4883-A985-F977D500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행동 선택 화면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ko-KR" altLang="en-US" dirty="0">
                <a:latin typeface="+mj-lt"/>
              </a:rPr>
              <a:t>측정 행동 선택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>
                <a:latin typeface="+mj-lt"/>
              </a:rPr>
              <a:t>WALK: </a:t>
            </a:r>
            <a:r>
              <a:rPr lang="ko-KR" altLang="en-US" dirty="0">
                <a:latin typeface="+mj-lt"/>
              </a:rPr>
              <a:t>걷기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>
                <a:latin typeface="+mj-lt"/>
              </a:rPr>
              <a:t>RUN: </a:t>
            </a:r>
            <a:r>
              <a:rPr lang="ko-KR" altLang="en-US" dirty="0">
                <a:latin typeface="+mj-lt"/>
              </a:rPr>
              <a:t>달리기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>
                <a:latin typeface="+mj-lt"/>
              </a:rPr>
              <a:t>SIT DOWN: </a:t>
            </a:r>
            <a:r>
              <a:rPr lang="ko-KR" altLang="en-US" dirty="0">
                <a:latin typeface="+mj-lt"/>
              </a:rPr>
              <a:t>앉기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>
                <a:latin typeface="+mj-lt"/>
              </a:rPr>
              <a:t>STAND UP: </a:t>
            </a:r>
            <a:r>
              <a:rPr lang="ko-KR" altLang="en-US" dirty="0">
                <a:latin typeface="+mj-lt"/>
              </a:rPr>
              <a:t>서기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>
                <a:latin typeface="+mj-lt"/>
              </a:rPr>
              <a:t>PUT: </a:t>
            </a:r>
            <a:r>
              <a:rPr lang="ko-KR" altLang="en-US" dirty="0">
                <a:latin typeface="+mj-lt"/>
              </a:rPr>
              <a:t>스마트폰 내려놓기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/>
              <a:t>행동 선택 시</a:t>
            </a:r>
            <a:r>
              <a:rPr lang="en-US" altLang="ko-KR" dirty="0"/>
              <a:t>,</a:t>
            </a:r>
            <a:r>
              <a:rPr lang="ko-KR" altLang="en-US" dirty="0"/>
              <a:t> 상태 선택 화면으로 전환</a:t>
            </a:r>
            <a:endParaRPr lang="en-US" altLang="ko-KR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0FFA9B-C743-4450-9038-141D38F51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774" y="2197101"/>
            <a:ext cx="3109584" cy="206369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27ABA2D-1EF2-41EE-8065-63E54E9E3846}"/>
              </a:ext>
            </a:extLst>
          </p:cNvPr>
          <p:cNvSpPr/>
          <p:nvPr/>
        </p:nvSpPr>
        <p:spPr>
          <a:xfrm>
            <a:off x="5319425" y="3414304"/>
            <a:ext cx="3180783" cy="846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C2A9F1-532C-42B5-A38A-C658A7B46945}"/>
              </a:ext>
            </a:extLst>
          </p:cNvPr>
          <p:cNvSpPr/>
          <p:nvPr/>
        </p:nvSpPr>
        <p:spPr>
          <a:xfrm>
            <a:off x="318278" y="2773457"/>
            <a:ext cx="199434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F2E1C5-FAA4-479B-ADA1-C05D17FEC330}"/>
              </a:ext>
            </a:extLst>
          </p:cNvPr>
          <p:cNvSpPr/>
          <p:nvPr/>
        </p:nvSpPr>
        <p:spPr>
          <a:xfrm>
            <a:off x="643793" y="2067479"/>
            <a:ext cx="199434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BCB888C-F60A-4D38-B426-A091F7EDC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4653136"/>
            <a:ext cx="6223387" cy="151295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07EB3187-E4F9-6B49-A166-D7AC4AFEC429}"/>
              </a:ext>
            </a:extLst>
          </p:cNvPr>
          <p:cNvSpPr/>
          <p:nvPr/>
        </p:nvSpPr>
        <p:spPr>
          <a:xfrm>
            <a:off x="5137299" y="3414304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FB404B-C153-AD4E-8177-B139765F2EA7}"/>
              </a:ext>
            </a:extLst>
          </p:cNvPr>
          <p:cNvSpPr/>
          <p:nvPr/>
        </p:nvSpPr>
        <p:spPr>
          <a:xfrm>
            <a:off x="2496467" y="1315985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94748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ctrTitle"/>
          </p:nvPr>
        </p:nvSpPr>
        <p:spPr>
          <a:xfrm>
            <a:off x="1115616" y="1124744"/>
            <a:ext cx="7129462" cy="273630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4000" dirty="0"/>
              <a:t>Instance</a:t>
            </a:r>
            <a:br>
              <a:rPr lang="en-US" altLang="ko-KR" sz="4000" dirty="0"/>
            </a:br>
            <a:br>
              <a:rPr lang="en-US" altLang="ko-KR" sz="4000" dirty="0"/>
            </a:br>
            <a:r>
              <a:rPr lang="en-US" altLang="ko-KR" sz="4000" dirty="0"/>
              <a:t>Smart Parking</a:t>
            </a:r>
            <a:br>
              <a:rPr lang="en-US" altLang="ko-KR" sz="3000" dirty="0"/>
            </a:br>
            <a:r>
              <a:rPr lang="en-US" altLang="ko-KR" sz="3000" dirty="0"/>
              <a:t>with Fine-grained Localization</a:t>
            </a:r>
            <a:br>
              <a:rPr lang="en-US" altLang="ko-KR" sz="3000" dirty="0"/>
            </a:br>
            <a:r>
              <a:rPr lang="en-US" altLang="ko-KR" sz="3000" dirty="0"/>
              <a:t>and User Status Sensing Based</a:t>
            </a:r>
            <a:br>
              <a:rPr lang="en-US" altLang="ko-KR" sz="3000" dirty="0"/>
            </a:br>
            <a:r>
              <a:rPr lang="en-US" altLang="ko-KR" sz="3000" dirty="0"/>
              <a:t>on Edge Computing</a:t>
            </a:r>
          </a:p>
        </p:txBody>
      </p:sp>
      <p:sp>
        <p:nvSpPr>
          <p:cNvPr id="3075" name="Rectangle 3"/>
          <p:cNvSpPr>
            <a:spLocks noGrp="1"/>
          </p:cNvSpPr>
          <p:nvPr>
            <p:ph type="subTitle" idx="1"/>
          </p:nvPr>
        </p:nvSpPr>
        <p:spPr>
          <a:xfrm>
            <a:off x="1763688" y="3753038"/>
            <a:ext cx="6624736" cy="2412266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400" dirty="0"/>
              <a:t>23 Sep. 2019</a:t>
            </a:r>
          </a:p>
          <a:p>
            <a:pPr eaLnBrk="1" hangingPunct="1">
              <a:defRPr/>
            </a:pPr>
            <a:r>
              <a:rPr lang="en-US" altLang="ko-KR" sz="2400" dirty="0"/>
              <a:t>VTC 2019 Fall</a:t>
            </a:r>
            <a:endParaRPr lang="ko-KR" altLang="en-US" sz="2400" dirty="0"/>
          </a:p>
        </p:txBody>
      </p:sp>
    </p:spTree>
  </p:cSld>
  <p:clrMapOvr>
    <a:masterClrMapping/>
  </p:clrMapOvr>
  <p:transition advTm="1103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F4C37-50E2-430E-8B5C-9E38B5718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상태 선택 기능 구현</a:t>
            </a:r>
            <a:endParaRPr lang="ko-KR" altLang="en-US" dirty="0">
              <a:latin typeface="+mn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3743C-6913-4883-A985-F977D500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상태 선택 화면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측정 시 스마트폰 상태 선택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POCKET : </a:t>
            </a:r>
            <a:r>
              <a:rPr lang="ko-KR" altLang="en-US" dirty="0">
                <a:latin typeface="+mn-lt"/>
              </a:rPr>
              <a:t>주머니에 넣고 있는 중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HAND : </a:t>
            </a:r>
            <a:r>
              <a:rPr lang="ko-KR" altLang="en-US" dirty="0">
                <a:latin typeface="+mn-lt"/>
              </a:rPr>
              <a:t>손에 쥐고 있는 중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USE : </a:t>
            </a:r>
            <a:r>
              <a:rPr lang="ko-KR" altLang="en-US" dirty="0">
                <a:latin typeface="+mn-lt"/>
              </a:rPr>
              <a:t>사용 중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실험 정보 입력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Case : </a:t>
            </a:r>
            <a:r>
              <a:rPr lang="ko-KR" altLang="en-US" dirty="0">
                <a:latin typeface="+mn-lt"/>
              </a:rPr>
              <a:t>실험 케이스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Count : 1</a:t>
            </a:r>
            <a:r>
              <a:rPr lang="ko-KR" altLang="en-US" dirty="0">
                <a:latin typeface="+mn-lt"/>
              </a:rPr>
              <a:t>회당 측정 횟수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Delay : </a:t>
            </a:r>
            <a:r>
              <a:rPr lang="ko-KR" altLang="en-US" dirty="0">
                <a:latin typeface="+mn-lt"/>
              </a:rPr>
              <a:t>딜레이 시간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데이터 입력 후 </a:t>
            </a:r>
            <a:r>
              <a:rPr lang="en-US" altLang="ko-KR" dirty="0">
                <a:latin typeface="+mn-lt"/>
              </a:rPr>
              <a:t>OK </a:t>
            </a:r>
            <a:r>
              <a:rPr lang="ko-KR" altLang="en-US" dirty="0">
                <a:latin typeface="+mn-lt"/>
              </a:rPr>
              <a:t>버튼 클릭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입력한 데이터와 함께 센서 측정 화면으로 전환</a:t>
            </a:r>
            <a:endParaRPr lang="en-US" altLang="ko-KR" dirty="0">
              <a:latin typeface="+mn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F2E1C5-FAA4-479B-ADA1-C05D17FEC330}"/>
              </a:ext>
            </a:extLst>
          </p:cNvPr>
          <p:cNvSpPr/>
          <p:nvPr/>
        </p:nvSpPr>
        <p:spPr>
          <a:xfrm>
            <a:off x="638208" y="2054038"/>
            <a:ext cx="199434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5B6EC8-42E2-4629-A6D3-F387F7C47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829" y="2750475"/>
            <a:ext cx="2951628" cy="25147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27ABA2D-1EF2-41EE-8065-63E54E9E3846}"/>
              </a:ext>
            </a:extLst>
          </p:cNvPr>
          <p:cNvSpPr/>
          <p:nvPr/>
        </p:nvSpPr>
        <p:spPr>
          <a:xfrm>
            <a:off x="5644940" y="4370911"/>
            <a:ext cx="3180783" cy="445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C2A9F1-532C-42B5-A38A-C658A7B46945}"/>
              </a:ext>
            </a:extLst>
          </p:cNvPr>
          <p:cNvSpPr/>
          <p:nvPr/>
        </p:nvSpPr>
        <p:spPr>
          <a:xfrm>
            <a:off x="318278" y="2773457"/>
            <a:ext cx="199434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32F837F-B043-B742-A812-8EAFEE291637}"/>
              </a:ext>
            </a:extLst>
          </p:cNvPr>
          <p:cNvSpPr/>
          <p:nvPr/>
        </p:nvSpPr>
        <p:spPr>
          <a:xfrm>
            <a:off x="2483768" y="2420888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2F408A2-E2B1-EF4F-BEDA-204C235C3988}"/>
              </a:ext>
            </a:extLst>
          </p:cNvPr>
          <p:cNvSpPr/>
          <p:nvPr/>
        </p:nvSpPr>
        <p:spPr>
          <a:xfrm>
            <a:off x="5444611" y="4370911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1B5325-3496-6B4A-A6A2-E6BDBAA31E44}"/>
              </a:ext>
            </a:extLst>
          </p:cNvPr>
          <p:cNvSpPr/>
          <p:nvPr/>
        </p:nvSpPr>
        <p:spPr>
          <a:xfrm>
            <a:off x="5644940" y="3906987"/>
            <a:ext cx="3180783" cy="445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E4C78F-6335-F54E-A05E-48F9590A0292}"/>
              </a:ext>
            </a:extLst>
          </p:cNvPr>
          <p:cNvSpPr/>
          <p:nvPr/>
        </p:nvSpPr>
        <p:spPr>
          <a:xfrm>
            <a:off x="5444611" y="3853199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BBB79D7-016B-E64F-9E11-B0C03852288A}"/>
              </a:ext>
            </a:extLst>
          </p:cNvPr>
          <p:cNvSpPr/>
          <p:nvPr/>
        </p:nvSpPr>
        <p:spPr>
          <a:xfrm>
            <a:off x="3635896" y="1340768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148991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61631-C0BB-4CBE-A396-59A79654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상태 선택 기능 구현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n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B99F2-9251-4103-BD69-3450AA85C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980728"/>
            <a:ext cx="3974002" cy="5400600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UI </a:t>
            </a:r>
            <a:r>
              <a:rPr lang="ko-KR" altLang="en-US" dirty="0">
                <a:latin typeface="+mn-lt"/>
              </a:rPr>
              <a:t>화면 구성 </a:t>
            </a:r>
            <a:r>
              <a:rPr lang="en-US" altLang="ko-KR" dirty="0">
                <a:latin typeface="+mn-lt"/>
              </a:rPr>
              <a:t>(cont’d)</a:t>
            </a:r>
          </a:p>
          <a:p>
            <a:pPr lvl="1"/>
            <a:r>
              <a:rPr lang="en-US" altLang="ko-KR" dirty="0">
                <a:latin typeface="+mn-lt"/>
              </a:rPr>
              <a:t>UI </a:t>
            </a:r>
            <a:r>
              <a:rPr lang="ko-KR" altLang="en-US" dirty="0">
                <a:latin typeface="+mn-lt"/>
              </a:rPr>
              <a:t>변수 선언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상태 버튼 </a:t>
            </a:r>
            <a:r>
              <a:rPr lang="en-US" altLang="ko-KR" dirty="0">
                <a:latin typeface="+mn-lt"/>
              </a:rPr>
              <a:t>&amp; OK </a:t>
            </a:r>
            <a:r>
              <a:rPr lang="ko-KR" altLang="en-US" dirty="0">
                <a:latin typeface="+mn-lt"/>
              </a:rPr>
              <a:t>버튼 변수 선언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실험 케이스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측정 횟수</a:t>
            </a:r>
            <a:r>
              <a:rPr lang="en-US" altLang="ko-KR" dirty="0">
                <a:latin typeface="+mn-lt"/>
              </a:rPr>
              <a:t>, Delay</a:t>
            </a:r>
            <a:r>
              <a:rPr lang="ko-KR" altLang="en-US" dirty="0">
                <a:latin typeface="+mn-lt"/>
              </a:rPr>
              <a:t> 입력 변수 선언</a:t>
            </a:r>
            <a:endParaRPr lang="en-US" altLang="ko-KR" dirty="0">
              <a:latin typeface="+mn-lt"/>
            </a:endParaRPr>
          </a:p>
          <a:p>
            <a:pPr lvl="1"/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화면 구성요소 생성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 err="1">
                <a:latin typeface="+mn-lt"/>
              </a:rPr>
              <a:t>OnCreate</a:t>
            </a:r>
            <a:r>
              <a:rPr lang="en-US" altLang="ko-KR" dirty="0">
                <a:latin typeface="+mn-lt"/>
              </a:rPr>
              <a:t>() </a:t>
            </a:r>
            <a:r>
              <a:rPr lang="ko-KR" altLang="en-US" dirty="0">
                <a:latin typeface="+mn-lt"/>
              </a:rPr>
              <a:t>함수에서 수행 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/>
              <a:t>화면 구성 요소 변수들과 레이아웃 매칭</a:t>
            </a:r>
            <a:endParaRPr lang="en-US" altLang="ko-KR" dirty="0"/>
          </a:p>
          <a:p>
            <a:pPr lvl="2"/>
            <a:r>
              <a:rPr lang="ko-KR" altLang="en-US" dirty="0">
                <a:latin typeface="+mn-lt"/>
              </a:rPr>
              <a:t>버튼 변수들에 대한 </a:t>
            </a:r>
            <a:r>
              <a:rPr lang="en-US" altLang="ko-KR" dirty="0" err="1">
                <a:latin typeface="+mn-lt"/>
              </a:rPr>
              <a:t>OnClickListener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객체 생성</a:t>
            </a:r>
            <a:endParaRPr lang="en-US" altLang="ko-KR" dirty="0">
              <a:latin typeface="+mn-lt"/>
            </a:endParaRPr>
          </a:p>
          <a:p>
            <a:pPr lvl="2"/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버튼의 동작을 수행할 </a:t>
            </a:r>
            <a:r>
              <a:rPr lang="en-US" altLang="ko-KR" dirty="0" err="1">
                <a:latin typeface="+mn-lt"/>
              </a:rPr>
              <a:t>OnClickListener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등록</a:t>
            </a:r>
            <a:endParaRPr lang="en-US" altLang="ko-KR" dirty="0">
              <a:latin typeface="+mn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F69B2F-0714-4AC4-97D0-2D2EF33D7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992" y="4457639"/>
            <a:ext cx="4136231" cy="18430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A0137F-A8B9-504D-A0CA-E3120B681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991" y="2852936"/>
            <a:ext cx="2257425" cy="144303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D5D50C-B2B6-764E-A8EE-E795B0237200}"/>
              </a:ext>
            </a:extLst>
          </p:cNvPr>
          <p:cNvSpPr/>
          <p:nvPr/>
        </p:nvSpPr>
        <p:spPr>
          <a:xfrm>
            <a:off x="4810486" y="2797106"/>
            <a:ext cx="2444436" cy="485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65130B-BECD-F745-969E-14BC3829DE6E}"/>
              </a:ext>
            </a:extLst>
          </p:cNvPr>
          <p:cNvSpPr/>
          <p:nvPr/>
        </p:nvSpPr>
        <p:spPr>
          <a:xfrm>
            <a:off x="4810486" y="3515043"/>
            <a:ext cx="2444436" cy="763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FD93891-398E-6A40-B076-FE4B02257171}"/>
              </a:ext>
            </a:extLst>
          </p:cNvPr>
          <p:cNvSpPr/>
          <p:nvPr/>
        </p:nvSpPr>
        <p:spPr>
          <a:xfrm>
            <a:off x="7855475" y="5361667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7FF1834-ADF6-724E-BD98-C305BA7C488B}"/>
              </a:ext>
            </a:extLst>
          </p:cNvPr>
          <p:cNvSpPr/>
          <p:nvPr/>
        </p:nvSpPr>
        <p:spPr>
          <a:xfrm>
            <a:off x="4143626" y="1690077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2709AE1-D399-B34C-B49B-0179D27EB1E6}"/>
              </a:ext>
            </a:extLst>
          </p:cNvPr>
          <p:cNvSpPr/>
          <p:nvPr/>
        </p:nvSpPr>
        <p:spPr>
          <a:xfrm>
            <a:off x="4143626" y="1957983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4DAA5A5-FB72-824B-B125-0FF32B383E1A}"/>
              </a:ext>
            </a:extLst>
          </p:cNvPr>
          <p:cNvSpPr/>
          <p:nvPr/>
        </p:nvSpPr>
        <p:spPr>
          <a:xfrm>
            <a:off x="3635896" y="3896789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CA71047-EFF4-564A-94A8-E22D4E272408}"/>
              </a:ext>
            </a:extLst>
          </p:cNvPr>
          <p:cNvSpPr/>
          <p:nvPr/>
        </p:nvSpPr>
        <p:spPr>
          <a:xfrm>
            <a:off x="4593621" y="2807390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804AAE1-0EF3-3549-AF66-E7CAAA1F8223}"/>
              </a:ext>
            </a:extLst>
          </p:cNvPr>
          <p:cNvSpPr/>
          <p:nvPr/>
        </p:nvSpPr>
        <p:spPr>
          <a:xfrm>
            <a:off x="4593621" y="3528558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98C19A-CFE0-BE46-9DD6-16112990988B}"/>
              </a:ext>
            </a:extLst>
          </p:cNvPr>
          <p:cNvSpPr/>
          <p:nvPr/>
        </p:nvSpPr>
        <p:spPr>
          <a:xfrm>
            <a:off x="6972323" y="5578773"/>
            <a:ext cx="2019993" cy="7565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278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61631-C0BB-4CBE-A396-59A79654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상태 선택 기능 구현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B99F2-9251-4103-BD69-3450AA85C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+mj-lt"/>
              </a:rPr>
              <a:t>OnClickListener</a:t>
            </a:r>
            <a:r>
              <a:rPr lang="en-US" altLang="ko-KR" dirty="0">
                <a:latin typeface="+mj-lt"/>
              </a:rPr>
              <a:t>() </a:t>
            </a:r>
            <a:r>
              <a:rPr lang="ko-KR" altLang="en-US" dirty="0">
                <a:latin typeface="+mj-lt"/>
              </a:rPr>
              <a:t>함수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버튼별로 기능 수행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>
                <a:latin typeface="+mj-lt"/>
              </a:rPr>
              <a:t>Pocket </a:t>
            </a:r>
            <a:r>
              <a:rPr lang="ko-KR" altLang="en-US" dirty="0">
                <a:latin typeface="+mj-lt"/>
              </a:rPr>
              <a:t>버튼 클릭 시</a:t>
            </a:r>
            <a:endParaRPr lang="en-US" altLang="ko-KR" dirty="0">
              <a:latin typeface="+mj-lt"/>
            </a:endParaRPr>
          </a:p>
          <a:p>
            <a:pPr lvl="3"/>
            <a:r>
              <a:rPr lang="en-US" altLang="ko-KR" sz="1050" dirty="0">
                <a:latin typeface="+mj-lt"/>
              </a:rPr>
              <a:t>OK </a:t>
            </a:r>
            <a:r>
              <a:rPr lang="ko-KR" altLang="en-US" sz="1050" dirty="0">
                <a:latin typeface="+mj-lt"/>
              </a:rPr>
              <a:t>버튼 수행 함수 호출</a:t>
            </a:r>
            <a:endParaRPr lang="en-US" altLang="ko-KR" sz="1050" dirty="0">
              <a:latin typeface="+mj-lt"/>
            </a:endParaRPr>
          </a:p>
          <a:p>
            <a:pPr lvl="2"/>
            <a:r>
              <a:rPr lang="en-US" altLang="ko-KR" dirty="0">
                <a:latin typeface="+mj-lt"/>
              </a:rPr>
              <a:t>Hand </a:t>
            </a:r>
            <a:r>
              <a:rPr lang="ko-KR" altLang="en-US" dirty="0">
                <a:latin typeface="+mj-lt"/>
              </a:rPr>
              <a:t>버튼 클릭 시</a:t>
            </a:r>
            <a:endParaRPr lang="en-US" altLang="ko-KR" dirty="0">
              <a:latin typeface="+mj-lt"/>
            </a:endParaRPr>
          </a:p>
          <a:p>
            <a:pPr lvl="3"/>
            <a:r>
              <a:rPr lang="en-US" altLang="ko-KR" dirty="0">
                <a:latin typeface="+mj-lt"/>
              </a:rPr>
              <a:t>OK </a:t>
            </a:r>
            <a:r>
              <a:rPr lang="ko-KR" altLang="en-US" dirty="0">
                <a:latin typeface="+mj-lt"/>
              </a:rPr>
              <a:t>버튼 수행 함수 호출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>
                <a:latin typeface="+mj-lt"/>
              </a:rPr>
              <a:t>Use </a:t>
            </a:r>
            <a:r>
              <a:rPr lang="ko-KR" altLang="en-US" dirty="0">
                <a:latin typeface="+mj-lt"/>
              </a:rPr>
              <a:t>버튼 클릭 시</a:t>
            </a:r>
            <a:endParaRPr lang="en-US" altLang="ko-KR" dirty="0">
              <a:latin typeface="+mj-lt"/>
            </a:endParaRPr>
          </a:p>
          <a:p>
            <a:pPr lvl="3"/>
            <a:r>
              <a:rPr lang="en-US" altLang="ko-KR" dirty="0">
                <a:latin typeface="+mj-lt"/>
              </a:rPr>
              <a:t>OK </a:t>
            </a:r>
            <a:r>
              <a:rPr lang="ko-KR" altLang="en-US" dirty="0">
                <a:latin typeface="+mj-lt"/>
              </a:rPr>
              <a:t>버튼 수행 함수 호출</a:t>
            </a:r>
            <a:endParaRPr lang="en-US" altLang="ko-KR" dirty="0">
              <a:latin typeface="+mj-lt"/>
            </a:endParaRPr>
          </a:p>
          <a:p>
            <a:pPr lvl="3"/>
            <a:endParaRPr lang="en-US" altLang="ko-KR" dirty="0">
              <a:latin typeface="+mj-lt"/>
            </a:endParaRPr>
          </a:p>
          <a:p>
            <a:pPr lvl="2"/>
            <a:endParaRPr lang="en-US" altLang="ko-KR" dirty="0">
              <a:latin typeface="+mj-lt"/>
            </a:endParaRPr>
          </a:p>
          <a:p>
            <a:pPr lvl="2"/>
            <a:endParaRPr lang="en-US" altLang="ko-KR" dirty="0">
              <a:latin typeface="+mj-lt"/>
            </a:endParaRPr>
          </a:p>
          <a:p>
            <a:pPr marL="685800" lvl="2" indent="0">
              <a:buNone/>
            </a:pPr>
            <a:endParaRPr lang="en-US" altLang="ko-KR" dirty="0">
              <a:latin typeface="+mj-lt"/>
            </a:endParaRPr>
          </a:p>
          <a:p>
            <a:pPr lvl="3"/>
            <a:endParaRPr lang="en-US" altLang="ko-KR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  <a:p>
            <a:pPr lvl="2"/>
            <a:endParaRPr lang="en-US" altLang="ko-KR" dirty="0">
              <a:latin typeface="+mj-lt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DEF2A8E-155E-4D2A-8AC2-32F7DBE8FAA9}"/>
              </a:ext>
            </a:extLst>
          </p:cNvPr>
          <p:cNvSpPr/>
          <p:nvPr/>
        </p:nvSpPr>
        <p:spPr>
          <a:xfrm>
            <a:off x="3139056" y="160741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FF11DBD-AD21-4642-B0FF-A74D87E2D715}"/>
              </a:ext>
            </a:extLst>
          </p:cNvPr>
          <p:cNvSpPr/>
          <p:nvPr/>
        </p:nvSpPr>
        <p:spPr>
          <a:xfrm>
            <a:off x="3047993" y="2087874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7D98343-48D2-4DC1-AA80-7A892C2E31F4}"/>
              </a:ext>
            </a:extLst>
          </p:cNvPr>
          <p:cNvSpPr/>
          <p:nvPr/>
        </p:nvSpPr>
        <p:spPr>
          <a:xfrm>
            <a:off x="2856078" y="2551698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F3315CC-A9F4-41F9-A224-638BFE454209}"/>
              </a:ext>
            </a:extLst>
          </p:cNvPr>
          <p:cNvGrpSpPr/>
          <p:nvPr/>
        </p:nvGrpSpPr>
        <p:grpSpPr>
          <a:xfrm>
            <a:off x="820828" y="3212376"/>
            <a:ext cx="7301569" cy="3098889"/>
            <a:chOff x="4249879" y="3284984"/>
            <a:chExt cx="4628114" cy="29548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0FE3879-1930-4049-8029-CB209DC85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9879" y="3284984"/>
              <a:ext cx="4628114" cy="2954873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574E93D-BDAF-49F0-8F00-0ACBBF3CF613}"/>
                </a:ext>
              </a:extLst>
            </p:cNvPr>
            <p:cNvSpPr/>
            <p:nvPr/>
          </p:nvSpPr>
          <p:spPr>
            <a:xfrm>
              <a:off x="4930263" y="3957207"/>
              <a:ext cx="1701053" cy="48256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840D900-6AF4-4E93-BEA9-07598D1F1F7C}"/>
                </a:ext>
              </a:extLst>
            </p:cNvPr>
            <p:cNvSpPr/>
            <p:nvPr/>
          </p:nvSpPr>
          <p:spPr>
            <a:xfrm>
              <a:off x="4652999" y="4107425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b="1" dirty="0"/>
                <a:t>1</a:t>
              </a:r>
              <a:endParaRPr kumimoji="1" lang="ko-Kore-KR" altLang="en-US" sz="1200" b="1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149400E-98D0-42E7-ABAC-6A84487E14A5}"/>
                </a:ext>
              </a:extLst>
            </p:cNvPr>
            <p:cNvSpPr/>
            <p:nvPr/>
          </p:nvSpPr>
          <p:spPr>
            <a:xfrm>
              <a:off x="4652999" y="4748786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2</a:t>
              </a:r>
              <a:endParaRPr kumimoji="1" lang="ko-Kore-KR" altLang="en-US" sz="1200" b="1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4C1BC1A-8A45-4974-9EA6-F10D6D3EE5CA}"/>
                </a:ext>
              </a:extLst>
            </p:cNvPr>
            <p:cNvSpPr/>
            <p:nvPr/>
          </p:nvSpPr>
          <p:spPr>
            <a:xfrm>
              <a:off x="4649224" y="5403258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3</a:t>
              </a:r>
              <a:endParaRPr kumimoji="1" lang="ko-Kore-KR" altLang="en-US" sz="1200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CFE967-6AF6-4515-B315-6B330C3CF133}"/>
                </a:ext>
              </a:extLst>
            </p:cNvPr>
            <p:cNvSpPr/>
            <p:nvPr/>
          </p:nvSpPr>
          <p:spPr>
            <a:xfrm>
              <a:off x="4930263" y="4598568"/>
              <a:ext cx="1701053" cy="48256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7534F9B-BD5E-49CA-AE6C-C69A2F2442C8}"/>
                </a:ext>
              </a:extLst>
            </p:cNvPr>
            <p:cNvSpPr/>
            <p:nvPr/>
          </p:nvSpPr>
          <p:spPr>
            <a:xfrm>
              <a:off x="4926487" y="5255807"/>
              <a:ext cx="1701053" cy="48256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/>
            </a:p>
          </p:txBody>
        </p:sp>
      </p:grpSp>
    </p:spTree>
    <p:extLst>
      <p:ext uri="{BB962C8B-B14F-4D97-AF65-F5344CB8AC3E}">
        <p14:creationId xmlns:p14="http://schemas.microsoft.com/office/powerpoint/2010/main" val="2687651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86A51-CC86-CF4B-BF50-B75D42B0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상태 선택 기능 구현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endParaRPr kumimoji="1" lang="ko-Kore-KR" altLang="en-US" dirty="0"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7B1405-BE85-8E4E-BF19-3C7D0DB22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+mj-lt"/>
              </a:rPr>
              <a:t>Control_OK</a:t>
            </a:r>
            <a:r>
              <a:rPr lang="en-US" altLang="ko-KR" dirty="0">
                <a:latin typeface="+mj-lt"/>
              </a:rPr>
              <a:t>() </a:t>
            </a:r>
            <a:r>
              <a:rPr lang="ko-KR" altLang="en-US" dirty="0">
                <a:latin typeface="+mj-lt"/>
              </a:rPr>
              <a:t>함수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상태 버튼 클릭 시 호출</a:t>
            </a:r>
            <a:endParaRPr lang="en-US" altLang="ko-KR" dirty="0">
              <a:latin typeface="+mj-lt"/>
            </a:endParaRPr>
          </a:p>
          <a:p>
            <a:pPr lvl="1"/>
            <a:r>
              <a:rPr lang="en-US" altLang="ko-KR" dirty="0">
                <a:latin typeface="+mj-lt"/>
              </a:rPr>
              <a:t>OK </a:t>
            </a:r>
            <a:r>
              <a:rPr lang="ko-KR" altLang="en-US" dirty="0">
                <a:latin typeface="+mj-lt"/>
              </a:rPr>
              <a:t>버튼의 </a:t>
            </a:r>
            <a:r>
              <a:rPr lang="en-US" altLang="ko-KR" dirty="0" err="1">
                <a:latin typeface="+mj-lt"/>
              </a:rPr>
              <a:t>OnClickListener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객체 생성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 err="1">
                <a:latin typeface="+mj-lt"/>
              </a:rPr>
              <a:t>OK_Processor</a:t>
            </a:r>
            <a:r>
              <a:rPr lang="en-US" altLang="ko-KR" dirty="0">
                <a:latin typeface="+mj-lt"/>
              </a:rPr>
              <a:t>() </a:t>
            </a:r>
            <a:r>
              <a:rPr lang="ko-KR" altLang="en-US" dirty="0">
                <a:latin typeface="+mj-lt"/>
              </a:rPr>
              <a:t>함수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호출</a:t>
            </a:r>
            <a:endParaRPr lang="en-US" altLang="ko-KR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  <a:p>
            <a:r>
              <a:rPr lang="en-US" altLang="ko-KR" dirty="0" err="1">
                <a:latin typeface="+mj-lt"/>
              </a:rPr>
              <a:t>OK_Processor</a:t>
            </a:r>
            <a:r>
              <a:rPr lang="en-US" altLang="ko-KR" dirty="0">
                <a:latin typeface="+mj-lt"/>
              </a:rPr>
              <a:t>() </a:t>
            </a:r>
            <a:r>
              <a:rPr lang="ko-KR" altLang="en-US" dirty="0">
                <a:latin typeface="+mj-lt"/>
              </a:rPr>
              <a:t>함수</a:t>
            </a:r>
            <a:endParaRPr lang="en-US" altLang="ko-KR" dirty="0">
              <a:latin typeface="+mj-lt"/>
            </a:endParaRPr>
          </a:p>
          <a:p>
            <a:pPr lvl="1"/>
            <a:r>
              <a:rPr lang="en-US" altLang="ko-KR" dirty="0">
                <a:latin typeface="+mj-lt"/>
              </a:rPr>
              <a:t>Intent</a:t>
            </a:r>
            <a:r>
              <a:rPr lang="ko-KR" altLang="en-US" dirty="0">
                <a:latin typeface="+mj-lt"/>
              </a:rPr>
              <a:t> 객체에 데이터 저장</a:t>
            </a:r>
            <a:endParaRPr lang="en-US" altLang="ko-KR" dirty="0">
              <a:latin typeface="+mj-lt"/>
            </a:endParaRPr>
          </a:p>
          <a:p>
            <a:pPr lvl="2"/>
            <a:r>
              <a:rPr lang="ko-KR" altLang="en-US" dirty="0">
                <a:latin typeface="+mj-lt"/>
              </a:rPr>
              <a:t>공통된 데이터 저장</a:t>
            </a:r>
            <a:endParaRPr lang="en-US" altLang="ko-KR" dirty="0">
              <a:latin typeface="+mj-lt"/>
            </a:endParaRPr>
          </a:p>
          <a:p>
            <a:pPr lvl="2"/>
            <a:r>
              <a:rPr lang="ko-KR" altLang="en-US" dirty="0">
                <a:latin typeface="+mj-lt"/>
              </a:rPr>
              <a:t>클릭한 버튼의 고유 데이터 저장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데이터 저장 후 네 번째 화면 호출</a:t>
            </a:r>
            <a:endParaRPr lang="en-US" altLang="ko-KR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0FED26A-A20E-8147-832C-2F0205BD1323}"/>
              </a:ext>
            </a:extLst>
          </p:cNvPr>
          <p:cNvSpPr/>
          <p:nvPr/>
        </p:nvSpPr>
        <p:spPr>
          <a:xfrm>
            <a:off x="3059832" y="3090559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2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98727B2-262E-6C4B-AC52-C6DB1043FD04}"/>
              </a:ext>
            </a:extLst>
          </p:cNvPr>
          <p:cNvSpPr/>
          <p:nvPr/>
        </p:nvSpPr>
        <p:spPr>
          <a:xfrm>
            <a:off x="4192905" y="3365793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3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FABA37E-A83B-AE42-963F-2ED52FDD4C05}"/>
              </a:ext>
            </a:extLst>
          </p:cNvPr>
          <p:cNvSpPr/>
          <p:nvPr/>
        </p:nvSpPr>
        <p:spPr>
          <a:xfrm>
            <a:off x="3563888" y="1915109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latin typeface="+mj-lt"/>
              </a:rPr>
              <a:t>1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5A9188D-8436-C34C-AB2F-92586783C60E}"/>
              </a:ext>
            </a:extLst>
          </p:cNvPr>
          <p:cNvSpPr/>
          <p:nvPr/>
        </p:nvSpPr>
        <p:spPr>
          <a:xfrm>
            <a:off x="4283968" y="3655695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latin typeface="+mj-lt"/>
              </a:rPr>
              <a:t>4</a:t>
            </a:r>
            <a:endParaRPr kumimoji="1" lang="ko-Kore-KR" altLang="en-US" sz="1200" b="1" dirty="0">
              <a:latin typeface="+mj-lt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C712384-5CCC-4E23-A3A2-4798C28B5175}"/>
              </a:ext>
            </a:extLst>
          </p:cNvPr>
          <p:cNvGrpSpPr/>
          <p:nvPr/>
        </p:nvGrpSpPr>
        <p:grpSpPr>
          <a:xfrm>
            <a:off x="4803917" y="1052737"/>
            <a:ext cx="4181333" cy="5112568"/>
            <a:chOff x="5153107" y="1939076"/>
            <a:chExt cx="2873827" cy="375028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01B5E42-621D-0145-AFCF-703646398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4151" y="1939076"/>
              <a:ext cx="2289156" cy="1000421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3B36CFF-10D9-0C41-866E-1D79C66794EC}"/>
                </a:ext>
              </a:extLst>
            </p:cNvPr>
            <p:cNvGrpSpPr/>
            <p:nvPr/>
          </p:nvGrpSpPr>
          <p:grpSpPr>
            <a:xfrm>
              <a:off x="5373816" y="2997136"/>
              <a:ext cx="2653118" cy="2692229"/>
              <a:chOff x="6976870" y="1101195"/>
              <a:chExt cx="4825841" cy="489698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B4B5AEE-531D-ED4E-A173-D626EF675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2049" y="1101195"/>
                <a:ext cx="4724942" cy="4896982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A2C9C32-67CD-8D45-9DB1-FC441B0609DD}"/>
                  </a:ext>
                </a:extLst>
              </p:cNvPr>
              <p:cNvSpPr/>
              <p:nvPr/>
            </p:nvSpPr>
            <p:spPr>
              <a:xfrm>
                <a:off x="6976872" y="1310876"/>
                <a:ext cx="4825839" cy="141255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300">
                  <a:latin typeface="+mj-lt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AB55122-1B9B-7E4B-97C5-CA4A58634435}"/>
                  </a:ext>
                </a:extLst>
              </p:cNvPr>
              <p:cNvSpPr/>
              <p:nvPr/>
            </p:nvSpPr>
            <p:spPr>
              <a:xfrm>
                <a:off x="6976871" y="2852552"/>
                <a:ext cx="4825839" cy="277100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300">
                  <a:latin typeface="+mj-lt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A63CC60-BCD3-5445-B04E-49F2CBE39650}"/>
                  </a:ext>
                </a:extLst>
              </p:cNvPr>
              <p:cNvSpPr/>
              <p:nvPr/>
            </p:nvSpPr>
            <p:spPr>
              <a:xfrm>
                <a:off x="6976870" y="5623560"/>
                <a:ext cx="4825840" cy="21555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300">
                  <a:latin typeface="+mj-lt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1710526-CCD6-D04A-AFDB-ED4FCCAF786A}"/>
                </a:ext>
              </a:extLst>
            </p:cNvPr>
            <p:cNvSpPr/>
            <p:nvPr/>
          </p:nvSpPr>
          <p:spPr>
            <a:xfrm>
              <a:off x="5866683" y="2513304"/>
              <a:ext cx="1002033" cy="1049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DAB7DB2-006B-474B-99C1-09E36B343CEA}"/>
                </a:ext>
              </a:extLst>
            </p:cNvPr>
            <p:cNvSpPr/>
            <p:nvPr/>
          </p:nvSpPr>
          <p:spPr>
            <a:xfrm>
              <a:off x="5153107" y="3098401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>
                  <a:latin typeface="+mj-lt"/>
                </a:rPr>
                <a:t>2</a:t>
              </a:r>
              <a:endParaRPr kumimoji="1" lang="ko-Kore-KR" altLang="en-US" sz="1200" b="1" dirty="0">
                <a:latin typeface="+mj-lt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B8C07E5-3383-DE4D-B02B-3513DA71C140}"/>
                </a:ext>
              </a:extLst>
            </p:cNvPr>
            <p:cNvSpPr/>
            <p:nvPr/>
          </p:nvSpPr>
          <p:spPr>
            <a:xfrm>
              <a:off x="5153107" y="3959984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>
                  <a:latin typeface="+mj-lt"/>
                </a:rPr>
                <a:t>3</a:t>
              </a:r>
              <a:endParaRPr kumimoji="1" lang="ko-Kore-KR" altLang="en-US" sz="1200" b="1" dirty="0">
                <a:latin typeface="+mj-lt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CE385D9-5518-814F-BCA1-9A30E57992EA}"/>
                </a:ext>
              </a:extLst>
            </p:cNvPr>
            <p:cNvSpPr/>
            <p:nvPr/>
          </p:nvSpPr>
          <p:spPr>
            <a:xfrm>
              <a:off x="5153107" y="5419789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latin typeface="+mj-lt"/>
                </a:rPr>
                <a:t>4</a:t>
              </a:r>
              <a:endParaRPr kumimoji="1" lang="ko-Kore-KR" altLang="en-US" sz="1200" b="1" dirty="0"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55918D9-08A4-5C41-AAF8-E2A9BD1A83EF}"/>
                </a:ext>
              </a:extLst>
            </p:cNvPr>
            <p:cNvSpPr/>
            <p:nvPr/>
          </p:nvSpPr>
          <p:spPr>
            <a:xfrm>
              <a:off x="5544355" y="2502610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b="1" dirty="0">
                  <a:latin typeface="+mj-lt"/>
                </a:rPr>
                <a:t>1</a:t>
              </a:r>
              <a:endParaRPr kumimoji="1" lang="ko-Kore-KR" altLang="en-US" sz="12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932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F4C37-50E2-430E-8B5C-9E38B5718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센서 측정 기능 구현 </a:t>
            </a:r>
            <a:endParaRPr lang="ko-KR" altLang="en-US" dirty="0">
              <a:latin typeface="+mn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3743C-6913-4883-A985-F977D500B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980728"/>
            <a:ext cx="4954065" cy="5400600"/>
          </a:xfrm>
        </p:spPr>
        <p:txBody>
          <a:bodyPr/>
          <a:lstStyle/>
          <a:p>
            <a:r>
              <a:rPr lang="ko-KR" altLang="en-US" dirty="0">
                <a:latin typeface="+mn-lt"/>
              </a:rPr>
              <a:t>센서 측정 화면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센서 측정에 대한 버튼 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Start </a:t>
            </a:r>
            <a:r>
              <a:rPr lang="ko-KR" altLang="en-US" dirty="0">
                <a:latin typeface="+mn-lt"/>
              </a:rPr>
              <a:t>버튼 클릭 시</a:t>
            </a:r>
            <a:endParaRPr lang="en-US" altLang="ko-KR" dirty="0">
              <a:latin typeface="+mn-lt"/>
            </a:endParaRPr>
          </a:p>
          <a:p>
            <a:pPr lvl="3"/>
            <a:r>
              <a:rPr lang="ko-KR" altLang="en-US" dirty="0">
                <a:latin typeface="+mn-lt"/>
              </a:rPr>
              <a:t>센서 측정 시작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Stop </a:t>
            </a:r>
            <a:r>
              <a:rPr lang="ko-KR" altLang="en-US" dirty="0">
                <a:latin typeface="+mn-lt"/>
              </a:rPr>
              <a:t>버튼 클릭 시</a:t>
            </a:r>
            <a:endParaRPr lang="en-US" altLang="ko-KR" dirty="0">
              <a:latin typeface="+mn-lt"/>
            </a:endParaRPr>
          </a:p>
          <a:p>
            <a:pPr lvl="3"/>
            <a:r>
              <a:rPr lang="ko-KR" altLang="en-US" dirty="0">
                <a:latin typeface="+mn-lt"/>
              </a:rPr>
              <a:t>센서 측정 정지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Make File </a:t>
            </a:r>
            <a:r>
              <a:rPr lang="ko-KR" altLang="en-US" dirty="0">
                <a:latin typeface="+mn-lt"/>
              </a:rPr>
              <a:t>버튼 클릭 시</a:t>
            </a:r>
            <a:endParaRPr lang="en-US" altLang="ko-KR" dirty="0">
              <a:latin typeface="+mn-lt"/>
            </a:endParaRPr>
          </a:p>
          <a:p>
            <a:pPr lvl="3"/>
            <a:r>
              <a:rPr lang="ko-KR" altLang="en-US" dirty="0">
                <a:latin typeface="+mn-lt"/>
              </a:rPr>
              <a:t>내부 저장소에 파일 생성</a:t>
            </a:r>
            <a:endParaRPr lang="en-US" altLang="ko-KR" dirty="0">
              <a:latin typeface="+mn-lt"/>
            </a:endParaRPr>
          </a:p>
          <a:p>
            <a:pPr lvl="3"/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상태 선택 화면에서 입력한 측정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횟수 만큼 측정</a:t>
            </a:r>
            <a:endParaRPr lang="en-US" altLang="ko-KR" dirty="0">
              <a:latin typeface="+mn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F2E1C5-FAA4-479B-ADA1-C05D17FEC330}"/>
              </a:ext>
            </a:extLst>
          </p:cNvPr>
          <p:cNvSpPr/>
          <p:nvPr/>
        </p:nvSpPr>
        <p:spPr>
          <a:xfrm>
            <a:off x="2499769" y="1592797"/>
            <a:ext cx="156026" cy="246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C2A9F1-532C-42B5-A38A-C658A7B46945}"/>
              </a:ext>
            </a:extLst>
          </p:cNvPr>
          <p:cNvSpPr/>
          <p:nvPr/>
        </p:nvSpPr>
        <p:spPr>
          <a:xfrm>
            <a:off x="318278" y="2773457"/>
            <a:ext cx="199434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F3D7C3-C171-47FB-9407-A80AE1966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646" y="1691292"/>
            <a:ext cx="3049147" cy="38534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4E2594-479D-436F-967D-B521E47D5001}"/>
              </a:ext>
            </a:extLst>
          </p:cNvPr>
          <p:cNvSpPr/>
          <p:nvPr/>
        </p:nvSpPr>
        <p:spPr>
          <a:xfrm>
            <a:off x="5370656" y="5200649"/>
            <a:ext cx="3180783" cy="1680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7824833-F81A-4B6C-AEF9-70720694AC59}"/>
              </a:ext>
            </a:extLst>
          </p:cNvPr>
          <p:cNvSpPr/>
          <p:nvPr/>
        </p:nvSpPr>
        <p:spPr>
          <a:xfrm>
            <a:off x="3203848" y="1388415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979D209-60F4-42CF-8F61-12F33B5B0B91}"/>
              </a:ext>
            </a:extLst>
          </p:cNvPr>
          <p:cNvSpPr/>
          <p:nvPr/>
        </p:nvSpPr>
        <p:spPr>
          <a:xfrm>
            <a:off x="5129685" y="5193630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5BE1423-59B9-4C97-A87D-BBE93348DE20}"/>
              </a:ext>
            </a:extLst>
          </p:cNvPr>
          <p:cNvSpPr/>
          <p:nvPr/>
        </p:nvSpPr>
        <p:spPr>
          <a:xfrm>
            <a:off x="5129685" y="2627888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63D832-122C-43D5-A61D-36EC908926D2}"/>
              </a:ext>
            </a:extLst>
          </p:cNvPr>
          <p:cNvSpPr/>
          <p:nvPr/>
        </p:nvSpPr>
        <p:spPr>
          <a:xfrm>
            <a:off x="1619672" y="3589965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7ABA2D-1EF2-41EE-8065-63E54E9E3846}"/>
              </a:ext>
            </a:extLst>
          </p:cNvPr>
          <p:cNvSpPr/>
          <p:nvPr/>
        </p:nvSpPr>
        <p:spPr>
          <a:xfrm>
            <a:off x="5370656" y="2558034"/>
            <a:ext cx="3180783" cy="329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83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61631-C0BB-4CBE-A396-59A79654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센서 측정 기능 구현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B99F2-9251-4103-BD69-3450AA85C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980728"/>
            <a:ext cx="4450009" cy="5400600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UI </a:t>
            </a:r>
            <a:r>
              <a:rPr lang="ko-KR" altLang="en-US" dirty="0">
                <a:latin typeface="+mj-lt"/>
              </a:rPr>
              <a:t>화면 구성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화면 구성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변수 선언</a:t>
            </a:r>
          </a:p>
          <a:p>
            <a:pPr lvl="2"/>
            <a:r>
              <a:rPr lang="ko-KR" altLang="en-US" dirty="0">
                <a:latin typeface="+mj-lt"/>
              </a:rPr>
              <a:t>센서 값 출력 및 </a:t>
            </a:r>
            <a:r>
              <a:rPr lang="ko-KR" altLang="en-US" dirty="0" err="1">
                <a:latin typeface="+mj-lt"/>
              </a:rPr>
              <a:t>카운팅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 err="1">
                <a:latin typeface="+mj-lt"/>
              </a:rPr>
              <a:t>TextView</a:t>
            </a:r>
            <a:endParaRPr lang="en-US" altLang="ko-KR" dirty="0">
              <a:latin typeface="+mj-lt"/>
            </a:endParaRPr>
          </a:p>
          <a:p>
            <a:pPr lvl="2"/>
            <a:r>
              <a:rPr lang="ko-KR" altLang="en-US" dirty="0">
                <a:latin typeface="+mj-lt"/>
              </a:rPr>
              <a:t>시작</a:t>
            </a:r>
            <a:r>
              <a:rPr lang="en-US" altLang="ko-KR" dirty="0">
                <a:latin typeface="+mj-lt"/>
              </a:rPr>
              <a:t>/</a:t>
            </a:r>
            <a:r>
              <a:rPr lang="ko-KR" altLang="en-US" dirty="0">
                <a:latin typeface="+mj-lt"/>
              </a:rPr>
              <a:t>정지</a:t>
            </a:r>
            <a:r>
              <a:rPr lang="en-US" altLang="ko-KR" dirty="0">
                <a:latin typeface="+mj-lt"/>
              </a:rPr>
              <a:t>/</a:t>
            </a:r>
            <a:r>
              <a:rPr lang="ko-KR" altLang="en-US" dirty="0">
                <a:latin typeface="+mj-lt"/>
              </a:rPr>
              <a:t>파일 생성 버튼</a:t>
            </a:r>
            <a:endParaRPr lang="en-US" altLang="ko-KR" dirty="0">
              <a:latin typeface="+mj-lt"/>
            </a:endParaRPr>
          </a:p>
          <a:p>
            <a:pPr lvl="2"/>
            <a:endParaRPr lang="ko-KR" altLang="en-US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화면 구성요소 생성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 err="1">
                <a:latin typeface="+mj-lt"/>
              </a:rPr>
              <a:t>OnCreate</a:t>
            </a:r>
            <a:r>
              <a:rPr lang="en-US" altLang="ko-KR" dirty="0">
                <a:latin typeface="+mj-lt"/>
              </a:rPr>
              <a:t>() </a:t>
            </a:r>
            <a:r>
              <a:rPr lang="ko-KR" altLang="en-US" dirty="0">
                <a:latin typeface="+mj-lt"/>
              </a:rPr>
              <a:t>함수에서 수행 </a:t>
            </a:r>
            <a:endParaRPr lang="en-US" altLang="ko-KR" dirty="0">
              <a:latin typeface="+mj-lt"/>
            </a:endParaRPr>
          </a:p>
          <a:p>
            <a:pPr lvl="2"/>
            <a:r>
              <a:rPr lang="ko-KR" altLang="en-US" dirty="0">
                <a:latin typeface="+mj-lt"/>
              </a:rPr>
              <a:t>화면 구성 요소 변수들과 레이아웃 매칭</a:t>
            </a:r>
            <a:endParaRPr lang="en-US" altLang="ko-KR" dirty="0">
              <a:latin typeface="+mj-lt"/>
            </a:endParaRPr>
          </a:p>
          <a:p>
            <a:pPr lvl="2"/>
            <a:r>
              <a:rPr lang="ko-KR" altLang="en-US" dirty="0">
                <a:latin typeface="+mj-lt"/>
              </a:rPr>
              <a:t>버튼 변수들에 대한 </a:t>
            </a:r>
            <a:r>
              <a:rPr lang="en-US" altLang="ko-KR" dirty="0" err="1">
                <a:latin typeface="+mj-lt"/>
              </a:rPr>
              <a:t>OnClickListener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객체 생성</a:t>
            </a:r>
            <a:endParaRPr lang="en-US" altLang="ko-KR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버튼의 동작을 수행할 </a:t>
            </a:r>
            <a:r>
              <a:rPr lang="en-US" altLang="ko-KR" dirty="0" err="1">
                <a:latin typeface="+mj-lt"/>
              </a:rPr>
              <a:t>OnClickListener</a:t>
            </a:r>
            <a:r>
              <a:rPr lang="ko-KR" altLang="en-US" dirty="0">
                <a:latin typeface="+mj-lt"/>
              </a:rPr>
              <a:t> 등록</a:t>
            </a:r>
            <a:endParaRPr lang="en-US" altLang="ko-KR" dirty="0">
              <a:latin typeface="+mj-lt"/>
            </a:endParaRPr>
          </a:p>
          <a:p>
            <a:endParaRPr lang="en-US" altLang="ko-KR" dirty="0">
              <a:latin typeface="+mj-lt"/>
            </a:endParaRPr>
          </a:p>
          <a:p>
            <a:endParaRPr lang="en-US" altLang="ko-KR" dirty="0">
              <a:latin typeface="+mj-lt"/>
            </a:endParaRPr>
          </a:p>
          <a:p>
            <a:endParaRPr lang="en-US" altLang="ko-KR" dirty="0">
              <a:latin typeface="+mj-lt"/>
            </a:endParaRPr>
          </a:p>
          <a:p>
            <a:endParaRPr lang="en-US" altLang="ko-KR" dirty="0">
              <a:latin typeface="+mj-lt"/>
            </a:endParaRPr>
          </a:p>
          <a:p>
            <a:endParaRPr lang="en-US" altLang="ko-KR" dirty="0">
              <a:latin typeface="+mj-lt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D7DDDBF-CBE1-48BA-B3B6-41FAFC3FCCD2}"/>
              </a:ext>
            </a:extLst>
          </p:cNvPr>
          <p:cNvSpPr/>
          <p:nvPr/>
        </p:nvSpPr>
        <p:spPr>
          <a:xfrm>
            <a:off x="672354" y="4528301"/>
            <a:ext cx="130612" cy="155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B897201-2CBF-DF46-B841-AD47BB326DC2}"/>
              </a:ext>
            </a:extLst>
          </p:cNvPr>
          <p:cNvSpPr/>
          <p:nvPr/>
        </p:nvSpPr>
        <p:spPr>
          <a:xfrm>
            <a:off x="4139952" y="1647633"/>
            <a:ext cx="189410" cy="18941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7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D504243-A240-024A-BA7C-A0FA348B15F5}"/>
              </a:ext>
            </a:extLst>
          </p:cNvPr>
          <p:cNvSpPr/>
          <p:nvPr/>
        </p:nvSpPr>
        <p:spPr>
          <a:xfrm>
            <a:off x="1549331" y="4485798"/>
            <a:ext cx="189410" cy="18941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4</a:t>
            </a:r>
            <a:endParaRPr lang="ko-KR" altLang="en-US" sz="7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A5D1960-3EC0-4C36-918D-4BD4F5D54466}"/>
              </a:ext>
            </a:extLst>
          </p:cNvPr>
          <p:cNvSpPr/>
          <p:nvPr/>
        </p:nvSpPr>
        <p:spPr>
          <a:xfrm>
            <a:off x="3612615" y="1908929"/>
            <a:ext cx="189410" cy="18941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7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8C67423-4631-4BD6-98C3-A15F6011A2DE}"/>
              </a:ext>
            </a:extLst>
          </p:cNvPr>
          <p:cNvSpPr/>
          <p:nvPr/>
        </p:nvSpPr>
        <p:spPr>
          <a:xfrm>
            <a:off x="1835696" y="3140968"/>
            <a:ext cx="189410" cy="18941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7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DD61C5-1A74-47EC-A668-2A9A50D6D29B}"/>
              </a:ext>
            </a:extLst>
          </p:cNvPr>
          <p:cNvGrpSpPr/>
          <p:nvPr/>
        </p:nvGrpSpPr>
        <p:grpSpPr>
          <a:xfrm>
            <a:off x="5122363" y="1124745"/>
            <a:ext cx="3680989" cy="5066506"/>
            <a:chOff x="5760516" y="1562051"/>
            <a:chExt cx="2933008" cy="4077382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3C3CF09-03F3-BC44-B354-23F9BA86AA34}"/>
                </a:ext>
              </a:extLst>
            </p:cNvPr>
            <p:cNvSpPr/>
            <p:nvPr/>
          </p:nvSpPr>
          <p:spPr>
            <a:xfrm>
              <a:off x="7728859" y="4419364"/>
              <a:ext cx="189410" cy="18941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ko-KR" altLang="en-US" sz="75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DFBE40B-C12B-F44A-A2A9-E2A57ED517D5}"/>
                </a:ext>
              </a:extLst>
            </p:cNvPr>
            <p:cNvSpPr/>
            <p:nvPr/>
          </p:nvSpPr>
          <p:spPr>
            <a:xfrm>
              <a:off x="6821332" y="4636961"/>
              <a:ext cx="1186769" cy="4513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CA2DE34-9384-AE4A-B895-C601A6EC09B9}"/>
                </a:ext>
              </a:extLst>
            </p:cNvPr>
            <p:cNvSpPr/>
            <p:nvPr/>
          </p:nvSpPr>
          <p:spPr>
            <a:xfrm>
              <a:off x="5760705" y="1888152"/>
              <a:ext cx="189410" cy="18941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ko-KR" altLang="en-US" sz="75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FD47CC8-2065-45C2-B2B1-DFEE19BB2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2080" y="1562051"/>
              <a:ext cx="1791721" cy="1288567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E1557DE-3734-4FE8-B4E1-C6900086D68E}"/>
                </a:ext>
              </a:extLst>
            </p:cNvPr>
            <p:cNvSpPr/>
            <p:nvPr/>
          </p:nvSpPr>
          <p:spPr>
            <a:xfrm>
              <a:off x="6017559" y="1562051"/>
              <a:ext cx="1893986" cy="8416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888053F-EFCE-4406-859E-B285AD7D0481}"/>
                </a:ext>
              </a:extLst>
            </p:cNvPr>
            <p:cNvSpPr/>
            <p:nvPr/>
          </p:nvSpPr>
          <p:spPr>
            <a:xfrm>
              <a:off x="6017558" y="2446180"/>
              <a:ext cx="1900710" cy="4235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E525FA3-85A2-45C8-A354-D706DBE4492A}"/>
                </a:ext>
              </a:extLst>
            </p:cNvPr>
            <p:cNvSpPr/>
            <p:nvPr/>
          </p:nvSpPr>
          <p:spPr>
            <a:xfrm>
              <a:off x="5760705" y="2563228"/>
              <a:ext cx="189410" cy="18941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ko-KR" altLang="en-US" sz="75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97FCA08-A663-4898-A530-9423F1BF1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1701" y="2897875"/>
              <a:ext cx="2549093" cy="2741558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D86DCD-1EF9-4E25-89EE-C2FB2855EEA8}"/>
                </a:ext>
              </a:extLst>
            </p:cNvPr>
            <p:cNvSpPr/>
            <p:nvPr/>
          </p:nvSpPr>
          <p:spPr>
            <a:xfrm>
              <a:off x="6017558" y="3045292"/>
              <a:ext cx="2675966" cy="16382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5AA399F-917C-4EF2-B393-C08AD888E047}"/>
                </a:ext>
              </a:extLst>
            </p:cNvPr>
            <p:cNvSpPr/>
            <p:nvPr/>
          </p:nvSpPr>
          <p:spPr>
            <a:xfrm>
              <a:off x="5760516" y="3769699"/>
              <a:ext cx="189410" cy="18941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ko-KR" altLang="en-US" sz="75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81A1373-6781-4930-940F-AB366098DB97}"/>
                </a:ext>
              </a:extLst>
            </p:cNvPr>
            <p:cNvSpPr/>
            <p:nvPr/>
          </p:nvSpPr>
          <p:spPr>
            <a:xfrm>
              <a:off x="8382536" y="5000129"/>
              <a:ext cx="189410" cy="18941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ko-KR" altLang="en-US" sz="75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DCECF3E-8DF1-4785-A091-781395274BEC}"/>
                </a:ext>
              </a:extLst>
            </p:cNvPr>
            <p:cNvSpPr/>
            <p:nvPr/>
          </p:nvSpPr>
          <p:spPr>
            <a:xfrm>
              <a:off x="7590865" y="5236479"/>
              <a:ext cx="981635" cy="3560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608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74364-7633-4DA5-B558-DD609843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센서 측정 기능 구현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A9B2A-3A69-4BDD-BF89-9D541B93B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8" y="1592796"/>
            <a:ext cx="3596310" cy="4050450"/>
          </a:xfrm>
        </p:spPr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사용 환경 구성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스마트폰 센서 측정 객체 생성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센서를 관리하는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SensorManager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객체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센서 값을 읽어오는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SensorEventListener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객체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각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센서별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Sensor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객체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3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3" indent="0">
              <a:buNone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스마트폰 센서 측정 객체 구성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SensorManager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객체를 만들고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SensorManager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를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통해 각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들을 지정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센서별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SensorEventListener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객체 생성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251E63-E745-425C-9E99-4B8CDBA97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901" y="1690304"/>
            <a:ext cx="3520283" cy="199940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C9C593D-2D67-4500-9636-A44C56EB3107}"/>
              </a:ext>
            </a:extLst>
          </p:cNvPr>
          <p:cNvSpPr/>
          <p:nvPr/>
        </p:nvSpPr>
        <p:spPr>
          <a:xfrm>
            <a:off x="4974548" y="1849275"/>
            <a:ext cx="2620979" cy="156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2F505-52A0-45A1-B673-F2F5FB571EB9}"/>
              </a:ext>
            </a:extLst>
          </p:cNvPr>
          <p:cNvSpPr/>
          <p:nvPr/>
        </p:nvSpPr>
        <p:spPr>
          <a:xfrm>
            <a:off x="4974548" y="2164419"/>
            <a:ext cx="2620979" cy="696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5C05C-B8F0-4F9A-A4B9-97F1AC016383}"/>
              </a:ext>
            </a:extLst>
          </p:cNvPr>
          <p:cNvSpPr/>
          <p:nvPr/>
        </p:nvSpPr>
        <p:spPr>
          <a:xfrm>
            <a:off x="4974548" y="2985208"/>
            <a:ext cx="2620979" cy="696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0FA796E-AA93-4B1F-B8AC-30305276E7A3}"/>
              </a:ext>
            </a:extLst>
          </p:cNvPr>
          <p:cNvSpPr/>
          <p:nvPr/>
        </p:nvSpPr>
        <p:spPr>
          <a:xfrm>
            <a:off x="3440141" y="2915383"/>
            <a:ext cx="182126" cy="182126"/>
          </a:xfrm>
          <a:prstGeom prst="ellipse">
            <a:avLst/>
          </a:prstGeom>
          <a:solidFill>
            <a:srgbClr val="2C3A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A82FE3A-90DC-4028-9FE2-F0D792610F6C}"/>
              </a:ext>
            </a:extLst>
          </p:cNvPr>
          <p:cNvSpPr/>
          <p:nvPr/>
        </p:nvSpPr>
        <p:spPr>
          <a:xfrm>
            <a:off x="3064975" y="2426076"/>
            <a:ext cx="182126" cy="182126"/>
          </a:xfrm>
          <a:prstGeom prst="ellipse">
            <a:avLst/>
          </a:prstGeom>
          <a:solidFill>
            <a:srgbClr val="2C3A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251F32-61C8-4E33-8535-BC1448697A58}"/>
              </a:ext>
            </a:extLst>
          </p:cNvPr>
          <p:cNvSpPr/>
          <p:nvPr/>
        </p:nvSpPr>
        <p:spPr>
          <a:xfrm>
            <a:off x="3258015" y="3210751"/>
            <a:ext cx="182126" cy="182126"/>
          </a:xfrm>
          <a:prstGeom prst="ellipse">
            <a:avLst/>
          </a:prstGeom>
          <a:solidFill>
            <a:srgbClr val="2C3A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9398E1-CF85-4BCD-8CA7-CCE7B23A3966}"/>
              </a:ext>
            </a:extLst>
          </p:cNvPr>
          <p:cNvSpPr/>
          <p:nvPr/>
        </p:nvSpPr>
        <p:spPr>
          <a:xfrm>
            <a:off x="4751125" y="2421646"/>
            <a:ext cx="182126" cy="182126"/>
          </a:xfrm>
          <a:prstGeom prst="ellipse">
            <a:avLst/>
          </a:prstGeom>
          <a:solidFill>
            <a:srgbClr val="2C3A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D79B016-18A8-430F-9EC7-A82346294395}"/>
              </a:ext>
            </a:extLst>
          </p:cNvPr>
          <p:cNvSpPr/>
          <p:nvPr/>
        </p:nvSpPr>
        <p:spPr>
          <a:xfrm>
            <a:off x="4751125" y="1836298"/>
            <a:ext cx="182126" cy="182126"/>
          </a:xfrm>
          <a:prstGeom prst="ellipse">
            <a:avLst/>
          </a:prstGeom>
          <a:solidFill>
            <a:srgbClr val="2C3A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6B06F35-E8FD-467B-BB45-A42C28D1A555}"/>
              </a:ext>
            </a:extLst>
          </p:cNvPr>
          <p:cNvSpPr/>
          <p:nvPr/>
        </p:nvSpPr>
        <p:spPr>
          <a:xfrm>
            <a:off x="4751125" y="3242435"/>
            <a:ext cx="182126" cy="182126"/>
          </a:xfrm>
          <a:prstGeom prst="ellipse">
            <a:avLst/>
          </a:prstGeom>
          <a:solidFill>
            <a:srgbClr val="2C3A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85B3707-7E20-BB4E-9F36-8D4415A7FF40}"/>
              </a:ext>
            </a:extLst>
          </p:cNvPr>
          <p:cNvSpPr/>
          <p:nvPr/>
        </p:nvSpPr>
        <p:spPr>
          <a:xfrm>
            <a:off x="3396672" y="4599716"/>
            <a:ext cx="182126" cy="182126"/>
          </a:xfrm>
          <a:prstGeom prst="ellipse">
            <a:avLst/>
          </a:prstGeom>
          <a:solidFill>
            <a:srgbClr val="2C3A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4</a:t>
            </a:r>
            <a:endParaRPr kumimoji="1" lang="ko-Kore-KR" altLang="en-US" sz="12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29EE1E-1E9E-A049-BC2E-07C64DD8817B}"/>
              </a:ext>
            </a:extLst>
          </p:cNvPr>
          <p:cNvSpPr/>
          <p:nvPr/>
        </p:nvSpPr>
        <p:spPr>
          <a:xfrm>
            <a:off x="2339752" y="5117162"/>
            <a:ext cx="182126" cy="182126"/>
          </a:xfrm>
          <a:prstGeom prst="ellipse">
            <a:avLst/>
          </a:prstGeom>
          <a:solidFill>
            <a:srgbClr val="2C3A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5</a:t>
            </a:r>
            <a:endParaRPr kumimoji="1" lang="ko-Kore-KR" altLang="en-US" sz="1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5E054-03C7-46A7-8E77-7C031E28E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404" y="3824366"/>
            <a:ext cx="4627589" cy="1822842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32472C60-CB7B-3A44-8D72-27E533A5EB7B}"/>
              </a:ext>
            </a:extLst>
          </p:cNvPr>
          <p:cNvSpPr/>
          <p:nvPr/>
        </p:nvSpPr>
        <p:spPr>
          <a:xfrm>
            <a:off x="4268350" y="4438392"/>
            <a:ext cx="182126" cy="182126"/>
          </a:xfrm>
          <a:prstGeom prst="ellipse">
            <a:avLst/>
          </a:prstGeom>
          <a:solidFill>
            <a:srgbClr val="2C3A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4</a:t>
            </a:r>
            <a:endParaRPr kumimoji="1" lang="ko-Kore-KR" altLang="en-US" sz="12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F80974F-A311-D041-8CBC-B33417909345}"/>
              </a:ext>
            </a:extLst>
          </p:cNvPr>
          <p:cNvSpPr/>
          <p:nvPr/>
        </p:nvSpPr>
        <p:spPr>
          <a:xfrm>
            <a:off x="4268350" y="5103252"/>
            <a:ext cx="182126" cy="182126"/>
          </a:xfrm>
          <a:prstGeom prst="ellipse">
            <a:avLst/>
          </a:prstGeom>
          <a:solidFill>
            <a:srgbClr val="2C3A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5</a:t>
            </a:r>
            <a:endParaRPr kumimoji="1" lang="ko-Kore-KR" altLang="en-US" sz="12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0F08CB-2714-44D6-A180-714C1CF346A3}"/>
              </a:ext>
            </a:extLst>
          </p:cNvPr>
          <p:cNvSpPr/>
          <p:nvPr/>
        </p:nvSpPr>
        <p:spPr>
          <a:xfrm>
            <a:off x="4490455" y="4230293"/>
            <a:ext cx="4387539" cy="598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A6B6F8-1E1A-41AE-94BF-943ADA8689A4}"/>
              </a:ext>
            </a:extLst>
          </p:cNvPr>
          <p:cNvSpPr/>
          <p:nvPr/>
        </p:nvSpPr>
        <p:spPr>
          <a:xfrm>
            <a:off x="4490455" y="4892979"/>
            <a:ext cx="2051540" cy="602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</p:spTree>
    <p:extLst>
      <p:ext uri="{BB962C8B-B14F-4D97-AF65-F5344CB8AC3E}">
        <p14:creationId xmlns:p14="http://schemas.microsoft.com/office/powerpoint/2010/main" val="3326935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74364-7633-4DA5-B558-DD609843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센서 측정 기능 구현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A9B2A-3A69-4BDD-BF89-9D541B93B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114" y="1587656"/>
            <a:ext cx="8833544" cy="4050450"/>
          </a:xfrm>
        </p:spPr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사용 환경 구성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</a:p>
          <a:p>
            <a:pPr lvl="1"/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SensorEventListener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클래스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각 센서의 세 축들의 값과 현재 측정 수를 화면에 출력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센서 축들의 값을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타입으로 변환하여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SensorData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클래스에 입력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SensorData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클래스 멤버 함수를 통해 저장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A3E07D5-BB2C-7B4F-8FE7-56EEDFA1DA45}"/>
              </a:ext>
            </a:extLst>
          </p:cNvPr>
          <p:cNvGrpSpPr/>
          <p:nvPr/>
        </p:nvGrpSpPr>
        <p:grpSpPr>
          <a:xfrm>
            <a:off x="545273" y="3840069"/>
            <a:ext cx="3085071" cy="1714666"/>
            <a:chOff x="873611" y="1767588"/>
            <a:chExt cx="5403458" cy="3180366"/>
          </a:xfrm>
        </p:grpSpPr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BFD809AC-F9A7-4E7C-B755-FE9BB6038E4A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rot="5400000" flipH="1" flipV="1">
              <a:off x="3054988" y="3979411"/>
              <a:ext cx="1543747" cy="242953"/>
            </a:xfrm>
            <a:prstGeom prst="bentConnector5">
              <a:avLst>
                <a:gd name="adj1" fmla="val -20600"/>
                <a:gd name="adj2" fmla="val -1045818"/>
                <a:gd name="adj3" fmla="val 89836"/>
              </a:avLst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206E9B1-7C4D-4A1C-A05F-424C29475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611" y="1767588"/>
              <a:ext cx="5403458" cy="3180366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8A45B2-FB42-4453-9E3D-57E114004BA2}"/>
                </a:ext>
              </a:extLst>
            </p:cNvPr>
            <p:cNvSpPr/>
            <p:nvPr/>
          </p:nvSpPr>
          <p:spPr>
            <a:xfrm>
              <a:off x="1464831" y="3642838"/>
              <a:ext cx="4481108" cy="12299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738DBCC-2C8B-7248-8389-CBA37E85D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3715" y="4619961"/>
              <a:ext cx="4422223" cy="219379"/>
            </a:xfrm>
            <a:prstGeom prst="rect">
              <a:avLst/>
            </a:prstGeom>
          </p:spPr>
        </p:pic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9A6A6A59-F736-C445-94E3-3AE5F57DC71C}"/>
              </a:ext>
            </a:extLst>
          </p:cNvPr>
          <p:cNvSpPr/>
          <p:nvPr/>
        </p:nvSpPr>
        <p:spPr>
          <a:xfrm>
            <a:off x="5786474" y="2211920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09CC08B-8039-D149-AE39-C061405A8DD8}"/>
              </a:ext>
            </a:extLst>
          </p:cNvPr>
          <p:cNvSpPr/>
          <p:nvPr/>
        </p:nvSpPr>
        <p:spPr>
          <a:xfrm>
            <a:off x="654500" y="4812746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A063742-2183-B74B-ADEE-8528A8DB97BB}"/>
              </a:ext>
            </a:extLst>
          </p:cNvPr>
          <p:cNvSpPr/>
          <p:nvPr/>
        </p:nvSpPr>
        <p:spPr>
          <a:xfrm>
            <a:off x="4712412" y="2780928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A134361-E00C-4637-939F-3A2B59174394}"/>
              </a:ext>
            </a:extLst>
          </p:cNvPr>
          <p:cNvSpPr/>
          <p:nvPr/>
        </p:nvSpPr>
        <p:spPr>
          <a:xfrm>
            <a:off x="6876256" y="2476582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7AD247-4B4D-454E-97FF-AD44E5826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023" y="3294100"/>
            <a:ext cx="3250227" cy="297094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D9FF79-C6E1-E148-9945-39B550E8017D}"/>
              </a:ext>
            </a:extLst>
          </p:cNvPr>
          <p:cNvSpPr/>
          <p:nvPr/>
        </p:nvSpPr>
        <p:spPr>
          <a:xfrm>
            <a:off x="5859083" y="5746549"/>
            <a:ext cx="3126166" cy="400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C91DBCE-59A3-447F-A6F5-459FD276BF84}"/>
              </a:ext>
            </a:extLst>
          </p:cNvPr>
          <p:cNvSpPr/>
          <p:nvPr/>
        </p:nvSpPr>
        <p:spPr>
          <a:xfrm>
            <a:off x="5610974" y="5784649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3</a:t>
            </a:r>
            <a:endParaRPr kumimoji="1" lang="ko-Kore-KR" altLang="en-US" sz="12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218C42D-BFD5-461E-BB2E-2904F069C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73" y="6091721"/>
            <a:ext cx="4865117" cy="1554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7B38898-7176-411C-BB69-BC1F52E92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273" y="5900721"/>
            <a:ext cx="2117053" cy="169181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62434ACC-EE7F-4093-A366-EE790599009A}"/>
              </a:ext>
            </a:extLst>
          </p:cNvPr>
          <p:cNvSpPr/>
          <p:nvPr/>
        </p:nvSpPr>
        <p:spPr>
          <a:xfrm>
            <a:off x="334694" y="6102157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B5FECF-DFAB-47D3-B777-B016D4D9ACD4}"/>
              </a:ext>
            </a:extLst>
          </p:cNvPr>
          <p:cNvSpPr/>
          <p:nvPr/>
        </p:nvSpPr>
        <p:spPr>
          <a:xfrm>
            <a:off x="534134" y="6073134"/>
            <a:ext cx="4874870" cy="179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</p:spTree>
    <p:extLst>
      <p:ext uri="{BB962C8B-B14F-4D97-AF65-F5344CB8AC3E}">
        <p14:creationId xmlns:p14="http://schemas.microsoft.com/office/powerpoint/2010/main" val="1187053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61631-C0BB-4CBE-A396-59A79654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센서 측정 기능 구현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B99F2-9251-4103-BD69-3450AA85C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+mj-lt"/>
              </a:rPr>
              <a:t>OnclickListener</a:t>
            </a:r>
            <a:r>
              <a:rPr lang="en-US" altLang="ko-KR" dirty="0">
                <a:latin typeface="+mj-lt"/>
              </a:rPr>
              <a:t>() </a:t>
            </a:r>
            <a:r>
              <a:rPr lang="ko-KR" altLang="en-US" dirty="0">
                <a:latin typeface="+mj-lt"/>
              </a:rPr>
              <a:t>함수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특정 버튼 클릭 시 특정 동작을 수행하는 함수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>
                <a:latin typeface="+mj-lt"/>
              </a:rPr>
              <a:t>Start </a:t>
            </a:r>
            <a:r>
              <a:rPr lang="ko-KR" altLang="en-US" dirty="0">
                <a:latin typeface="+mj-lt"/>
              </a:rPr>
              <a:t>버튼 클릭 시</a:t>
            </a:r>
            <a:endParaRPr lang="en-US" altLang="ko-KR" dirty="0">
              <a:latin typeface="+mj-lt"/>
            </a:endParaRPr>
          </a:p>
          <a:p>
            <a:pPr lvl="3"/>
            <a:r>
              <a:rPr lang="ko-KR" altLang="en-US" dirty="0">
                <a:latin typeface="+mj-lt"/>
                <a:sym typeface="Wingdings" panose="05000000000000000000" pitchFamily="2" charset="2"/>
              </a:rPr>
              <a:t>측정 시작</a:t>
            </a:r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latin typeface="+mj-lt"/>
                <a:sym typeface="Wingdings" panose="05000000000000000000" pitchFamily="2" charset="2"/>
              </a:rPr>
              <a:t>Stop </a:t>
            </a:r>
            <a:r>
              <a:rPr lang="ko-KR" altLang="en-US" dirty="0">
                <a:latin typeface="+mj-lt"/>
                <a:sym typeface="Wingdings" panose="05000000000000000000" pitchFamily="2" charset="2"/>
              </a:rPr>
              <a:t>버튼 클릭 시</a:t>
            </a:r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pPr lvl="3"/>
            <a:r>
              <a:rPr lang="ko-KR" altLang="en-US" sz="1050" dirty="0">
                <a:sym typeface="Wingdings" panose="05000000000000000000" pitchFamily="2" charset="2"/>
              </a:rPr>
              <a:t>측정 정지</a:t>
            </a:r>
            <a:endParaRPr lang="en-US" altLang="ko-KR" sz="1050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latin typeface="+mj-lt"/>
                <a:sym typeface="Wingdings" panose="05000000000000000000" pitchFamily="2" charset="2"/>
              </a:rPr>
              <a:t>MakeFile</a:t>
            </a:r>
            <a:r>
              <a:rPr lang="en-US" altLang="ko-KR" dirty="0">
                <a:latin typeface="+mj-lt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+mj-lt"/>
                <a:sym typeface="Wingdings" panose="05000000000000000000" pitchFamily="2" charset="2"/>
              </a:rPr>
              <a:t>버튼 클릭 시</a:t>
            </a:r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latin typeface="+mj-lt"/>
                <a:sym typeface="Wingdings" panose="05000000000000000000" pitchFamily="2" charset="2"/>
              </a:rPr>
              <a:t>내부 저장소에 파일 생성</a:t>
            </a:r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pPr marL="1028700" lvl="3" indent="0">
              <a:buNone/>
            </a:pPr>
            <a:endParaRPr lang="en-US" altLang="ko-KR" dirty="0"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3C1C231-24C7-4ED5-80FC-9609ABB2E4BA}"/>
              </a:ext>
            </a:extLst>
          </p:cNvPr>
          <p:cNvSpPr/>
          <p:nvPr/>
        </p:nvSpPr>
        <p:spPr>
          <a:xfrm>
            <a:off x="2989889" y="1617148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C1DA20-6264-462C-A055-A00AD48B6015}"/>
              </a:ext>
            </a:extLst>
          </p:cNvPr>
          <p:cNvSpPr/>
          <p:nvPr/>
        </p:nvSpPr>
        <p:spPr>
          <a:xfrm>
            <a:off x="2989889" y="214931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84480E8-80CD-4599-AF65-0A195D0DF0C6}"/>
              </a:ext>
            </a:extLst>
          </p:cNvPr>
          <p:cNvSpPr/>
          <p:nvPr/>
        </p:nvSpPr>
        <p:spPr>
          <a:xfrm>
            <a:off x="3492247" y="2568553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A678886-6632-4002-8F32-E1C29E717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31" y="1781258"/>
            <a:ext cx="4808520" cy="367352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0A20494-C5FC-481E-A0BA-64852E283340}"/>
              </a:ext>
            </a:extLst>
          </p:cNvPr>
          <p:cNvSpPr/>
          <p:nvPr/>
        </p:nvSpPr>
        <p:spPr>
          <a:xfrm>
            <a:off x="4764177" y="2384626"/>
            <a:ext cx="1233212" cy="630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F01378-77CB-485B-BE18-AE612F35877E}"/>
              </a:ext>
            </a:extLst>
          </p:cNvPr>
          <p:cNvSpPr/>
          <p:nvPr/>
        </p:nvSpPr>
        <p:spPr>
          <a:xfrm>
            <a:off x="4764176" y="3144741"/>
            <a:ext cx="2880477" cy="776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832692-EF98-43C7-87BD-9D34250D5E41}"/>
              </a:ext>
            </a:extLst>
          </p:cNvPr>
          <p:cNvSpPr/>
          <p:nvPr/>
        </p:nvSpPr>
        <p:spPr>
          <a:xfrm>
            <a:off x="4764177" y="4051238"/>
            <a:ext cx="4200902" cy="940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2B04737-86E7-42C7-AFEF-B867C5C16B84}"/>
              </a:ext>
            </a:extLst>
          </p:cNvPr>
          <p:cNvSpPr/>
          <p:nvPr/>
        </p:nvSpPr>
        <p:spPr>
          <a:xfrm>
            <a:off x="4500653" y="260881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3C4F401-094A-4720-A66E-FE40C68B9BD1}"/>
              </a:ext>
            </a:extLst>
          </p:cNvPr>
          <p:cNvSpPr/>
          <p:nvPr/>
        </p:nvSpPr>
        <p:spPr>
          <a:xfrm>
            <a:off x="4500653" y="3442123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7A33B4-AAA3-47C1-9FEA-2F767E594500}"/>
              </a:ext>
            </a:extLst>
          </p:cNvPr>
          <p:cNvSpPr/>
          <p:nvPr/>
        </p:nvSpPr>
        <p:spPr>
          <a:xfrm>
            <a:off x="4500653" y="443066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323004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74364-7633-4DA5-B558-DD609843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센서 측정 기능 구현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A9B2A-3A69-4BDD-BF89-9D541B93B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980728"/>
            <a:ext cx="4816992" cy="3293875"/>
          </a:xfrm>
        </p:spPr>
        <p:txBody>
          <a:bodyPr/>
          <a:lstStyle/>
          <a:p>
            <a:r>
              <a:rPr lang="en-US" altLang="ko-KR" dirty="0" err="1">
                <a:latin typeface="+mj-lt"/>
                <a:cs typeface="Times New Roman" panose="02020603050405020304" pitchFamily="18" charset="0"/>
              </a:rPr>
              <a:t>ButtonHandler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() 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함수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en-US" altLang="ko-KR" dirty="0">
                <a:latin typeface="+mj-lt"/>
                <a:cs typeface="Times New Roman" panose="02020603050405020304" pitchFamily="18" charset="0"/>
              </a:rPr>
              <a:t>Start 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버튼 클릭 시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수행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+mj-lt"/>
                <a:cs typeface="Times New Roman" panose="02020603050405020304" pitchFamily="18" charset="0"/>
              </a:rPr>
              <a:t>이전 화면에서 입력한 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Delay 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이후에 센서 측정 시작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+mj-lt"/>
                <a:cs typeface="Times New Roman" panose="02020603050405020304" pitchFamily="18" charset="0"/>
              </a:rPr>
              <a:t>측정된 센서 정보를 저장하기 위한 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Handler 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시작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en-US" altLang="ko-KR" dirty="0" err="1">
                <a:latin typeface="+mj-lt"/>
                <a:cs typeface="Times New Roman" panose="02020603050405020304" pitchFamily="18" charset="0"/>
              </a:rPr>
              <a:t>startSensorEstimation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() 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함수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+mj-lt"/>
                <a:cs typeface="Times New Roman" panose="02020603050405020304" pitchFamily="18" charset="0"/>
              </a:rPr>
              <a:t>각 센서의 측정 시작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+mj-lt"/>
                <a:cs typeface="Times New Roman" panose="02020603050405020304" pitchFamily="18" charset="0"/>
              </a:rPr>
              <a:t>매개변수 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Type</a:t>
            </a:r>
          </a:p>
          <a:p>
            <a:pPr lvl="3"/>
            <a:r>
              <a:rPr lang="en-US" altLang="ko-KR" dirty="0" err="1">
                <a:latin typeface="+mj-lt"/>
                <a:cs typeface="Times New Roman" panose="02020603050405020304" pitchFamily="18" charset="0"/>
              </a:rPr>
              <a:t>SensorEventListener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객체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3"/>
            <a:r>
              <a:rPr lang="en-US" altLang="ko-KR" dirty="0">
                <a:latin typeface="+mj-lt"/>
                <a:cs typeface="Times New Roman" panose="02020603050405020304" pitchFamily="18" charset="0"/>
              </a:rPr>
              <a:t>Sensor 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객체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3"/>
            <a:r>
              <a:rPr lang="en-US" altLang="ko-KR" dirty="0">
                <a:latin typeface="+mj-lt"/>
                <a:cs typeface="Times New Roman" panose="02020603050405020304" pitchFamily="18" charset="0"/>
              </a:rPr>
              <a:t>Sensor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Data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 수집 속도 설정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(Int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형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)</a:t>
            </a:r>
          </a:p>
          <a:p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3"/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endParaRPr lang="ko-KR" altLang="en-US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C9445A-FFCA-4FFE-811F-2FE374E7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52" y="3257364"/>
            <a:ext cx="3611942" cy="153356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F366246-C19D-499A-BB1C-D32FBF3B994A}"/>
              </a:ext>
            </a:extLst>
          </p:cNvPr>
          <p:cNvSpPr/>
          <p:nvPr/>
        </p:nvSpPr>
        <p:spPr>
          <a:xfrm>
            <a:off x="6119791" y="3943761"/>
            <a:ext cx="1411941" cy="157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74146E-461F-4123-A805-A933428C9FD8}"/>
              </a:ext>
            </a:extLst>
          </p:cNvPr>
          <p:cNvSpPr/>
          <p:nvPr/>
        </p:nvSpPr>
        <p:spPr>
          <a:xfrm>
            <a:off x="2195736" y="1915270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latin typeface="+mj-lt"/>
              </a:rPr>
              <a:t>1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6777E4-202B-4E0A-BE42-88227091DA9B}"/>
              </a:ext>
            </a:extLst>
          </p:cNvPr>
          <p:cNvSpPr/>
          <p:nvPr/>
        </p:nvSpPr>
        <p:spPr>
          <a:xfrm>
            <a:off x="5887946" y="3934594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latin typeface="+mj-lt"/>
              </a:rPr>
              <a:t>1</a:t>
            </a:r>
            <a:endParaRPr kumimoji="1" lang="ko-Kore-KR" altLang="en-US" sz="1200" b="1" dirty="0">
              <a:latin typeface="+mj-l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16699B3-50EB-4D5A-888E-8886FF043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416" y="5111303"/>
            <a:ext cx="5821497" cy="1261125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BC8EFF-3DC5-438A-A746-76CFC2FE3085}"/>
              </a:ext>
            </a:extLst>
          </p:cNvPr>
          <p:cNvSpPr/>
          <p:nvPr/>
        </p:nvSpPr>
        <p:spPr>
          <a:xfrm>
            <a:off x="5361998" y="5215031"/>
            <a:ext cx="601527" cy="8351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16014C8-2F62-4FFB-8EEB-8FBE461F96B7}"/>
              </a:ext>
            </a:extLst>
          </p:cNvPr>
          <p:cNvSpPr/>
          <p:nvPr/>
        </p:nvSpPr>
        <p:spPr>
          <a:xfrm>
            <a:off x="5959935" y="5215031"/>
            <a:ext cx="1131248" cy="8351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6D6AF67-8F8E-4DBC-822D-25A85BBFFA47}"/>
              </a:ext>
            </a:extLst>
          </p:cNvPr>
          <p:cNvSpPr/>
          <p:nvPr/>
        </p:nvSpPr>
        <p:spPr>
          <a:xfrm>
            <a:off x="7091183" y="5215030"/>
            <a:ext cx="2023783" cy="8351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3870494-2027-406B-B9E0-443B89E93929}"/>
              </a:ext>
            </a:extLst>
          </p:cNvPr>
          <p:cNvSpPr/>
          <p:nvPr/>
        </p:nvSpPr>
        <p:spPr>
          <a:xfrm>
            <a:off x="6432895" y="5004574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4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88BA600-064E-4DBC-9440-D56B6A1B1A29}"/>
              </a:ext>
            </a:extLst>
          </p:cNvPr>
          <p:cNvSpPr/>
          <p:nvPr/>
        </p:nvSpPr>
        <p:spPr>
          <a:xfrm>
            <a:off x="5571699" y="5004574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3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6EB1A44-E045-405B-9664-BAED42F67F8B}"/>
              </a:ext>
            </a:extLst>
          </p:cNvPr>
          <p:cNvSpPr/>
          <p:nvPr/>
        </p:nvSpPr>
        <p:spPr>
          <a:xfrm>
            <a:off x="8010265" y="500793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5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97501B4-3346-2149-8C44-4C2932C2F383}"/>
              </a:ext>
            </a:extLst>
          </p:cNvPr>
          <p:cNvSpPr/>
          <p:nvPr/>
        </p:nvSpPr>
        <p:spPr>
          <a:xfrm>
            <a:off x="3707904" y="3627753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3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FB41035-9C87-2D49-AA42-72C1EBAE5B48}"/>
              </a:ext>
            </a:extLst>
          </p:cNvPr>
          <p:cNvSpPr/>
          <p:nvPr/>
        </p:nvSpPr>
        <p:spPr>
          <a:xfrm>
            <a:off x="2839661" y="3884832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4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79D3FD6-DD6D-7F48-9F0C-0F8A59B16AE1}"/>
              </a:ext>
            </a:extLst>
          </p:cNvPr>
          <p:cNvSpPr/>
          <p:nvPr/>
        </p:nvSpPr>
        <p:spPr>
          <a:xfrm>
            <a:off x="4389874" y="4129023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latin typeface="+mj-lt"/>
              </a:rPr>
              <a:t>5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C35634-D0C5-BF4A-8C25-8C9A9388FF46}"/>
              </a:ext>
            </a:extLst>
          </p:cNvPr>
          <p:cNvSpPr/>
          <p:nvPr/>
        </p:nvSpPr>
        <p:spPr>
          <a:xfrm>
            <a:off x="6119792" y="4094064"/>
            <a:ext cx="2907503" cy="182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CEE7E58-3D7E-4849-82C3-7B9586AC04D5}"/>
              </a:ext>
            </a:extLst>
          </p:cNvPr>
          <p:cNvSpPr/>
          <p:nvPr/>
        </p:nvSpPr>
        <p:spPr>
          <a:xfrm>
            <a:off x="5887946" y="4129023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2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229ABC1-F022-134D-9E25-DE5E9CE271C9}"/>
              </a:ext>
            </a:extLst>
          </p:cNvPr>
          <p:cNvSpPr/>
          <p:nvPr/>
        </p:nvSpPr>
        <p:spPr>
          <a:xfrm>
            <a:off x="1907704" y="2348880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2</a:t>
            </a:r>
            <a:endParaRPr kumimoji="1" lang="ko-Kore-KR" altLang="en-US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794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9336F-594E-F34A-99F5-DE6A9BCF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Outline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FA719F-258D-D947-9C6E-F646641B4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400" dirty="0"/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400" dirty="0"/>
              <a:t>Related Work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400" dirty="0"/>
              <a:t>Methodology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400" dirty="0"/>
              <a:t>Experiment Result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400" dirty="0"/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760432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74364-7633-4DA5-B558-DD609843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센서 측정 기능 구현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A9B2A-3A69-4BDD-BF89-9D541B93B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980727"/>
            <a:ext cx="4738041" cy="4161857"/>
          </a:xfrm>
        </p:spPr>
        <p:txBody>
          <a:bodyPr/>
          <a:lstStyle/>
          <a:p>
            <a:r>
              <a:rPr lang="en-US" altLang="ko-KR" sz="1400" dirty="0">
                <a:latin typeface="+mn-lt"/>
                <a:cs typeface="Times New Roman" panose="02020603050405020304" pitchFamily="18" charset="0"/>
              </a:rPr>
              <a:t>Handler</a:t>
            </a:r>
            <a:r>
              <a:rPr lang="ko-KR" altLang="en-US" sz="1400" dirty="0">
                <a:latin typeface="+mn-lt"/>
                <a:cs typeface="Times New Roman" panose="02020603050405020304" pitchFamily="18" charset="0"/>
              </a:rPr>
              <a:t>를 이용한 </a:t>
            </a:r>
            <a:r>
              <a:rPr lang="en-US" altLang="ko-KR" sz="1400" dirty="0" err="1">
                <a:latin typeface="+mn-lt"/>
                <a:cs typeface="Times New Roman" panose="02020603050405020304" pitchFamily="18" charset="0"/>
              </a:rPr>
              <a:t>TimerHandler</a:t>
            </a:r>
            <a:r>
              <a:rPr lang="en-US" altLang="ko-KR" sz="14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+mn-lt"/>
                <a:cs typeface="Times New Roman" panose="02020603050405020304" pitchFamily="18" charset="0"/>
              </a:rPr>
              <a:t>클래스</a:t>
            </a:r>
            <a:endParaRPr lang="en-US" altLang="ko-KR" sz="14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ko-KR" sz="1200" dirty="0" err="1">
                <a:latin typeface="+mn-lt"/>
                <a:cs typeface="Times New Roman" panose="02020603050405020304" pitchFamily="18" charset="0"/>
              </a:rPr>
              <a:t>handleMessage</a:t>
            </a:r>
            <a:r>
              <a:rPr lang="en-US" altLang="ko-KR" sz="1200" dirty="0">
                <a:latin typeface="+mn-lt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+mn-lt"/>
                <a:cs typeface="Times New Roman" panose="02020603050405020304" pitchFamily="18" charset="0"/>
              </a:rPr>
              <a:t> 함수에서 메시지 수신</a:t>
            </a:r>
            <a:endParaRPr lang="en-US" altLang="ko-KR" sz="12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ko-KR" sz="1200" dirty="0">
                <a:latin typeface="+mn-lt"/>
                <a:cs typeface="Times New Roman" panose="02020603050405020304" pitchFamily="18" charset="0"/>
              </a:rPr>
              <a:t>switch</a:t>
            </a:r>
            <a:r>
              <a:rPr lang="ko-KR" altLang="en-US" sz="1200" dirty="0">
                <a:latin typeface="+mn-lt"/>
                <a:cs typeface="Times New Roman" panose="02020603050405020304" pitchFamily="18" charset="0"/>
              </a:rPr>
              <a:t>문으로 버튼 메시지 변수 조작</a:t>
            </a:r>
            <a:endParaRPr lang="en-US" altLang="ko-KR" sz="1200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ko-KR" altLang="en-US" sz="1100" dirty="0">
                <a:latin typeface="+mn-lt"/>
              </a:rPr>
              <a:t>시작 버튼</a:t>
            </a:r>
            <a:r>
              <a:rPr lang="en-US" altLang="ko-KR" sz="1100" dirty="0">
                <a:latin typeface="+mn-lt"/>
              </a:rPr>
              <a:t>/</a:t>
            </a:r>
            <a:r>
              <a:rPr lang="ko-KR" altLang="en-US" sz="1100" dirty="0">
                <a:latin typeface="+mn-lt"/>
              </a:rPr>
              <a:t>반복</a:t>
            </a:r>
            <a:r>
              <a:rPr lang="en-US" altLang="ko-KR" sz="1100" dirty="0">
                <a:latin typeface="+mn-lt"/>
              </a:rPr>
              <a:t>/</a:t>
            </a:r>
            <a:r>
              <a:rPr lang="ko-KR" altLang="en-US" sz="1100" dirty="0">
                <a:latin typeface="+mn-lt"/>
              </a:rPr>
              <a:t>정지 버튼 </a:t>
            </a:r>
            <a:r>
              <a:rPr lang="en-US" altLang="ko-KR" sz="1100" dirty="0">
                <a:latin typeface="+mn-lt"/>
              </a:rPr>
              <a:t>Message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Handler</a:t>
            </a:r>
          </a:p>
          <a:p>
            <a:pPr lvl="1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MESSAGE_TIMER_START</a:t>
            </a:r>
          </a:p>
          <a:p>
            <a:pPr lvl="2"/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측정 수와 데이터 저장 리스트  초기화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메시지 큐 내부를 초기화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삭제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/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자신에게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MESSAGE_TIMER_REPEAT 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메시지 전송</a:t>
            </a:r>
            <a:endParaRPr lang="en-US" altLang="ko-KR" sz="11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MESSAGE_TIMER_REPEAT</a:t>
            </a:r>
          </a:p>
          <a:p>
            <a:pPr lvl="2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초 간격으로 반복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측정 수가 되면 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onPause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호출 후 종료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MESSAGE_TIMER_STOP</a:t>
            </a:r>
          </a:p>
          <a:p>
            <a:pPr lvl="2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 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버튼 클릭 시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Handler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전송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메시지 큐에서 메시지 삭제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측정 정지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altLang="ko-KR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onPause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메소드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호출</a:t>
            </a:r>
            <a:endParaRPr lang="en-US" altLang="ko-KR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각 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객체의 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측정을 정지시킴</a:t>
            </a:r>
            <a:endParaRPr lang="en-US" altLang="ko-KR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F5ECDC-95E0-428D-8CEE-5057C056A476}"/>
              </a:ext>
            </a:extLst>
          </p:cNvPr>
          <p:cNvSpPr/>
          <p:nvPr/>
        </p:nvSpPr>
        <p:spPr>
          <a:xfrm>
            <a:off x="988358" y="3711446"/>
            <a:ext cx="168089" cy="2353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21313E-B6CF-4660-AE6D-747F5594F4EF}"/>
              </a:ext>
            </a:extLst>
          </p:cNvPr>
          <p:cNvSpPr/>
          <p:nvPr/>
        </p:nvSpPr>
        <p:spPr>
          <a:xfrm>
            <a:off x="3142589" y="3552701"/>
            <a:ext cx="175500" cy="175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C25CC0D-297A-EE48-9D63-9E05A9FF1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20" y="2330878"/>
            <a:ext cx="3683677" cy="4050450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9246FCD6-DAE9-A143-BE3A-082A62B98782}"/>
              </a:ext>
            </a:extLst>
          </p:cNvPr>
          <p:cNvSpPr/>
          <p:nvPr/>
        </p:nvSpPr>
        <p:spPr>
          <a:xfrm>
            <a:off x="5688496" y="4553214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9760A9-5C17-344B-A75F-46FF40EE34D5}"/>
              </a:ext>
            </a:extLst>
          </p:cNvPr>
          <p:cNvSpPr/>
          <p:nvPr/>
        </p:nvSpPr>
        <p:spPr>
          <a:xfrm>
            <a:off x="5687904" y="3434231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C1A3A7B-5AFE-BE46-8390-FA1FA137C490}"/>
              </a:ext>
            </a:extLst>
          </p:cNvPr>
          <p:cNvSpPr/>
          <p:nvPr/>
        </p:nvSpPr>
        <p:spPr>
          <a:xfrm>
            <a:off x="2855625" y="3623696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E3A2B4E-5D62-AA4D-B78C-B719EFA9ECF5}"/>
              </a:ext>
            </a:extLst>
          </p:cNvPr>
          <p:cNvSpPr/>
          <p:nvPr/>
        </p:nvSpPr>
        <p:spPr>
          <a:xfrm>
            <a:off x="3031125" y="3009507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163798CA-F07F-2B47-A0FC-876931BA1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066" y="5149145"/>
            <a:ext cx="2456876" cy="123218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E44596-B243-464B-AACE-F1D70BC32897}"/>
              </a:ext>
            </a:extLst>
          </p:cNvPr>
          <p:cNvSpPr/>
          <p:nvPr/>
        </p:nvSpPr>
        <p:spPr>
          <a:xfrm>
            <a:off x="5947388" y="3097257"/>
            <a:ext cx="3126529" cy="849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A1F42D-5A34-40DA-92CC-B8ACA811EC9B}"/>
              </a:ext>
            </a:extLst>
          </p:cNvPr>
          <p:cNvSpPr/>
          <p:nvPr/>
        </p:nvSpPr>
        <p:spPr>
          <a:xfrm>
            <a:off x="5947387" y="4029665"/>
            <a:ext cx="3126529" cy="15037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EFF9AA-137C-4994-A095-7604BD77CCC0}"/>
              </a:ext>
            </a:extLst>
          </p:cNvPr>
          <p:cNvSpPr/>
          <p:nvPr/>
        </p:nvSpPr>
        <p:spPr>
          <a:xfrm>
            <a:off x="5947387" y="5620056"/>
            <a:ext cx="3126529" cy="4512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381A5D-19F3-4E48-A528-0432B57219FB}"/>
              </a:ext>
            </a:extLst>
          </p:cNvPr>
          <p:cNvSpPr/>
          <p:nvPr/>
        </p:nvSpPr>
        <p:spPr>
          <a:xfrm>
            <a:off x="3449346" y="5142585"/>
            <a:ext cx="2449596" cy="12436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F4D53EE-856F-4B8A-8327-ABF3DEFD0737}"/>
              </a:ext>
            </a:extLst>
          </p:cNvPr>
          <p:cNvSpPr/>
          <p:nvPr/>
        </p:nvSpPr>
        <p:spPr>
          <a:xfrm>
            <a:off x="3169883" y="4465464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4</a:t>
            </a:r>
            <a:endParaRPr kumimoji="1" lang="ko-Kore-KR" altLang="en-US" sz="12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74830F-87C8-45CF-99F7-7A0CEA298518}"/>
              </a:ext>
            </a:extLst>
          </p:cNvPr>
          <p:cNvSpPr/>
          <p:nvPr/>
        </p:nvSpPr>
        <p:spPr>
          <a:xfrm>
            <a:off x="4657145" y="5232884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4</a:t>
            </a:r>
            <a:endParaRPr kumimoji="1" lang="ko-Kore-KR" altLang="en-US" sz="1200" b="1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2ABF3D4-7428-ED48-BA16-816CA78831CA}"/>
              </a:ext>
            </a:extLst>
          </p:cNvPr>
          <p:cNvSpPr/>
          <p:nvPr/>
        </p:nvSpPr>
        <p:spPr>
          <a:xfrm>
            <a:off x="5967555" y="5568893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3A05D90-9E79-0B45-9FBD-0B22DEA3D849}"/>
              </a:ext>
            </a:extLst>
          </p:cNvPr>
          <p:cNvSpPr/>
          <p:nvPr/>
        </p:nvSpPr>
        <p:spPr>
          <a:xfrm>
            <a:off x="3054839" y="2178964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95415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74364-7633-4DA5-B558-DD609843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센서 측정 기능 구현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A9B2A-3A69-4BDD-BF89-9D541B93B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980728"/>
            <a:ext cx="4076830" cy="5400600"/>
          </a:xfrm>
        </p:spPr>
        <p:txBody>
          <a:bodyPr/>
          <a:lstStyle/>
          <a:p>
            <a:r>
              <a:rPr lang="en-US" altLang="ko-KR" dirty="0" err="1">
                <a:latin typeface="+mn-lt"/>
                <a:cs typeface="Times New Roman" panose="02020603050405020304" pitchFamily="18" charset="0"/>
              </a:rPr>
              <a:t>makeFile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()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함수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경로 지정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내부 저장소 디렉토리 경로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getExternalFilesDir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위 경로에 생성할 파일 이름 결정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본 예제에서 파일 형식은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사용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파일 생성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측정된 센서 데이터를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파일로 출력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형태는 쉼표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(,)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구분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F5ECDC-95E0-428D-8CEE-5057C056A476}"/>
              </a:ext>
            </a:extLst>
          </p:cNvPr>
          <p:cNvSpPr/>
          <p:nvPr/>
        </p:nvSpPr>
        <p:spPr>
          <a:xfrm>
            <a:off x="988358" y="3711446"/>
            <a:ext cx="168089" cy="2353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1C41D6-974D-4AFD-A6FF-119A06AD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558" y="5122276"/>
            <a:ext cx="4049246" cy="12681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C0922A-8439-4232-8069-2E898D30D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165" y="2663124"/>
            <a:ext cx="4474708" cy="22903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39565F4-D114-4EF2-834E-E18D93319008}"/>
              </a:ext>
            </a:extLst>
          </p:cNvPr>
          <p:cNvSpPr/>
          <p:nvPr/>
        </p:nvSpPr>
        <p:spPr>
          <a:xfrm>
            <a:off x="4664232" y="2979922"/>
            <a:ext cx="4187900" cy="4445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5A641D-9B3E-4E1D-99FA-41849A9F3F0D}"/>
              </a:ext>
            </a:extLst>
          </p:cNvPr>
          <p:cNvSpPr/>
          <p:nvPr/>
        </p:nvSpPr>
        <p:spPr>
          <a:xfrm>
            <a:off x="4664231" y="3504446"/>
            <a:ext cx="3555887" cy="8321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1171FF-E269-4826-9ADE-4765563C00CC}"/>
              </a:ext>
            </a:extLst>
          </p:cNvPr>
          <p:cNvSpPr/>
          <p:nvPr/>
        </p:nvSpPr>
        <p:spPr>
          <a:xfrm>
            <a:off x="4450620" y="3527991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F7E5CD-3D8F-4D24-971F-4A9A5A611CA2}"/>
              </a:ext>
            </a:extLst>
          </p:cNvPr>
          <p:cNvSpPr/>
          <p:nvPr/>
        </p:nvSpPr>
        <p:spPr>
          <a:xfrm>
            <a:off x="4450449" y="3023406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F0FD4EF-A9F6-4C0D-A4E1-F5E8CD77046A}"/>
              </a:ext>
            </a:extLst>
          </p:cNvPr>
          <p:cNvSpPr/>
          <p:nvPr/>
        </p:nvSpPr>
        <p:spPr>
          <a:xfrm>
            <a:off x="2019167" y="1340768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D6CD953-030D-4EA8-95D1-885FDADC6693}"/>
              </a:ext>
            </a:extLst>
          </p:cNvPr>
          <p:cNvSpPr/>
          <p:nvPr/>
        </p:nvSpPr>
        <p:spPr>
          <a:xfrm>
            <a:off x="2074067" y="2926236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1F002F3-8152-BB4B-A6CC-3321EE572827}"/>
              </a:ext>
            </a:extLst>
          </p:cNvPr>
          <p:cNvSpPr/>
          <p:nvPr/>
        </p:nvSpPr>
        <p:spPr>
          <a:xfrm>
            <a:off x="4463388" y="5402926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69478D-3FDF-BD45-A309-4EE043DFBCA0}"/>
              </a:ext>
            </a:extLst>
          </p:cNvPr>
          <p:cNvSpPr/>
          <p:nvPr/>
        </p:nvSpPr>
        <p:spPr>
          <a:xfrm>
            <a:off x="4664231" y="5439611"/>
            <a:ext cx="4187901" cy="6770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E74D192-285A-AF48-9136-C4F1F087C47F}"/>
              </a:ext>
            </a:extLst>
          </p:cNvPr>
          <p:cNvSpPr/>
          <p:nvPr/>
        </p:nvSpPr>
        <p:spPr>
          <a:xfrm>
            <a:off x="3723646" y="3653607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3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90389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D6E960D-ECC3-D44C-B0B7-55C51A58C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cs typeface="Times New Roman" panose="02020603050405020304" pitchFamily="18" charset="0"/>
              </a:rPr>
              <a:t>신호 정보 수집</a:t>
            </a:r>
            <a:endParaRPr kumimoji="1" lang="ko-Kore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0D4890-E501-AE4F-B3DE-BA36168778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5327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DB5FE-676E-41F0-85DA-727CE0678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</a:t>
            </a:r>
            <a:endParaRPr lang="ko-KR" altLang="en-US" dirty="0">
              <a:latin typeface="+mn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18A50-333B-4686-B6EA-B9089968E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수집 화면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ko-KR" altLang="en-US" dirty="0">
                <a:latin typeface="+mn-lt"/>
                <a:cs typeface="Times New Roman" panose="02020603050405020304" pitchFamily="18" charset="0"/>
              </a:rPr>
              <a:t>측정 정보 입력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+mn-lt"/>
                <a:cs typeface="Times New Roman" panose="02020603050405020304" pitchFamily="18" charset="0"/>
              </a:rPr>
              <a:t>측정 케이스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+mn-lt"/>
                <a:cs typeface="Times New Roman" panose="02020603050405020304" pitchFamily="18" charset="0"/>
              </a:rPr>
              <a:t>측정 횟수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ko-KR" altLang="en-US" dirty="0">
                <a:latin typeface="+mn-lt"/>
                <a:cs typeface="Times New Roman" panose="02020603050405020304" pitchFamily="18" charset="0"/>
              </a:rPr>
              <a:t>세 가지 버튼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START : Wi-Fi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스캔 시작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STOP : Wi-Fi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스캔 종료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MAKE FILE : </a:t>
            </a:r>
            <a:r>
              <a:rPr lang="ko-KR" altLang="en-US" dirty="0" err="1">
                <a:latin typeface="+mn-lt"/>
                <a:cs typeface="Times New Roman" panose="02020603050405020304" pitchFamily="18" charset="0"/>
              </a:rPr>
              <a:t>스캔된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신호를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모바일에 파일로 저장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ko-KR" altLang="en-US" dirty="0" err="1">
                <a:latin typeface="+mn-lt"/>
                <a:cs typeface="Times New Roman" panose="02020603050405020304" pitchFamily="18" charset="0"/>
              </a:rPr>
              <a:t>스캔된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출력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신호가 스캔 중일 때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latin typeface="+mn-lt"/>
                <a:cs typeface="Times New Roman" panose="02020603050405020304" pitchFamily="18" charset="0"/>
              </a:rPr>
              <a:t>스캔된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Wi-Fi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신호를 출력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+mn-lt"/>
                <a:cs typeface="Times New Roman" panose="02020603050405020304" pitchFamily="18" charset="0"/>
              </a:rPr>
              <a:t>출력 순서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3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SSID : AP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의 이름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3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BSSI(MAC) : AP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고유의 기기 주소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3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RSSI :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수신된 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신호의 세기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endParaRPr lang="ko-KR" altLang="en-US" dirty="0">
              <a:latin typeface="+mn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3AA2A8-FFD4-450F-A7C2-983084B3E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25" y="2924944"/>
            <a:ext cx="2126168" cy="320626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1C501D6-C770-4B72-BB00-6662EE35C449}"/>
              </a:ext>
            </a:extLst>
          </p:cNvPr>
          <p:cNvSpPr/>
          <p:nvPr/>
        </p:nvSpPr>
        <p:spPr>
          <a:xfrm>
            <a:off x="2521323" y="1340768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E497E4-FCB4-4B63-BEC4-712250F14388}"/>
              </a:ext>
            </a:extLst>
          </p:cNvPr>
          <p:cNvSpPr/>
          <p:nvPr/>
        </p:nvSpPr>
        <p:spPr>
          <a:xfrm>
            <a:off x="6758549" y="3590146"/>
            <a:ext cx="2126168" cy="23532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B653472-F9CE-47E1-8CDC-B44749D9FA10}"/>
              </a:ext>
            </a:extLst>
          </p:cNvPr>
          <p:cNvSpPr/>
          <p:nvPr/>
        </p:nvSpPr>
        <p:spPr>
          <a:xfrm>
            <a:off x="6475276" y="3616744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3A442D9-8228-474B-9FEF-5A24F95D8432}"/>
              </a:ext>
            </a:extLst>
          </p:cNvPr>
          <p:cNvSpPr/>
          <p:nvPr/>
        </p:nvSpPr>
        <p:spPr>
          <a:xfrm>
            <a:off x="3923928" y="2707774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AC3A50E-ED64-48F7-A69C-36B4083A5875}"/>
              </a:ext>
            </a:extLst>
          </p:cNvPr>
          <p:cNvSpPr/>
          <p:nvPr/>
        </p:nvSpPr>
        <p:spPr>
          <a:xfrm>
            <a:off x="5940152" y="3229348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4</a:t>
            </a:r>
            <a:endParaRPr kumimoji="1" lang="ko-Kore-KR" altLang="en-US" sz="12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DD2716-118C-4DAC-868A-A25A3F3054F7}"/>
              </a:ext>
            </a:extLst>
          </p:cNvPr>
          <p:cNvSpPr/>
          <p:nvPr/>
        </p:nvSpPr>
        <p:spPr>
          <a:xfrm>
            <a:off x="3832865" y="2939155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BDBCB-24C9-402E-88C1-4E32D813234D}"/>
              </a:ext>
            </a:extLst>
          </p:cNvPr>
          <p:cNvSpPr/>
          <p:nvPr/>
        </p:nvSpPr>
        <p:spPr>
          <a:xfrm>
            <a:off x="6751825" y="4548248"/>
            <a:ext cx="2126168" cy="160313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4A236C3-5679-4894-8E88-39FF5914ED6D}"/>
              </a:ext>
            </a:extLst>
          </p:cNvPr>
          <p:cNvSpPr/>
          <p:nvPr/>
        </p:nvSpPr>
        <p:spPr>
          <a:xfrm>
            <a:off x="3235727" y="3798870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5</a:t>
            </a:r>
            <a:endParaRPr kumimoji="1" lang="ko-Kore-KR" altLang="en-US" sz="12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217DDE2-AC08-4D6F-B632-AB568BF503C6}"/>
              </a:ext>
            </a:extLst>
          </p:cNvPr>
          <p:cNvSpPr/>
          <p:nvPr/>
        </p:nvSpPr>
        <p:spPr>
          <a:xfrm>
            <a:off x="6475276" y="4559974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5</a:t>
            </a:r>
            <a:endParaRPr kumimoji="1" lang="ko-Kore-KR" altLang="en-US" sz="12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8646021-B24B-48D3-AEA5-2C6D6C6F6C94}"/>
              </a:ext>
            </a:extLst>
          </p:cNvPr>
          <p:cNvSpPr/>
          <p:nvPr/>
        </p:nvSpPr>
        <p:spPr>
          <a:xfrm>
            <a:off x="6806143" y="3913670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F557D7-01B2-4378-8F2E-A5A4390BAF1C}"/>
              </a:ext>
            </a:extLst>
          </p:cNvPr>
          <p:cNvSpPr/>
          <p:nvPr/>
        </p:nvSpPr>
        <p:spPr>
          <a:xfrm>
            <a:off x="7488010" y="3911071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B438801-5909-4E82-BA37-D8937EAFB66C}"/>
              </a:ext>
            </a:extLst>
          </p:cNvPr>
          <p:cNvSpPr/>
          <p:nvPr/>
        </p:nvSpPr>
        <p:spPr>
          <a:xfrm>
            <a:off x="8065044" y="3911071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4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57523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628AC-F482-430A-8340-AC10DAB12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980728"/>
            <a:ext cx="4260326" cy="5400600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UI </a:t>
            </a:r>
            <a:r>
              <a:rPr lang="ko-KR" altLang="en-US" dirty="0">
                <a:latin typeface="+mj-lt"/>
              </a:rPr>
              <a:t>화면 구성</a:t>
            </a:r>
            <a:endParaRPr lang="en-US" altLang="ko-KR" dirty="0">
              <a:latin typeface="+mj-lt"/>
            </a:endParaRPr>
          </a:p>
          <a:p>
            <a:pPr lvl="1"/>
            <a:r>
              <a:rPr lang="en-US" altLang="ko-KR" dirty="0">
                <a:latin typeface="+mj-lt"/>
              </a:rPr>
              <a:t>Wi-Fi </a:t>
            </a:r>
            <a:r>
              <a:rPr lang="ko-KR" altLang="en-US" dirty="0">
                <a:latin typeface="+mj-lt"/>
              </a:rPr>
              <a:t>신호 스캐닝 화면을 구성하는 변수</a:t>
            </a:r>
            <a:endParaRPr lang="en-US" altLang="ko-KR" dirty="0">
              <a:latin typeface="+mj-lt"/>
            </a:endParaRPr>
          </a:p>
          <a:p>
            <a:pPr lvl="2"/>
            <a:r>
              <a:rPr lang="ko-KR" altLang="en-US" dirty="0">
                <a:latin typeface="+mj-lt"/>
              </a:rPr>
              <a:t>정보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입력을 위한 변수</a:t>
            </a:r>
            <a:endParaRPr lang="en-US" altLang="ko-KR" dirty="0">
              <a:latin typeface="+mj-lt"/>
            </a:endParaRPr>
          </a:p>
          <a:p>
            <a:pPr lvl="2"/>
            <a:r>
              <a:rPr lang="ko-KR" altLang="en-US" dirty="0" err="1">
                <a:latin typeface="+mj-lt"/>
              </a:rPr>
              <a:t>스캔된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Wi-Fi</a:t>
            </a:r>
            <a:r>
              <a:rPr lang="ko-KR" altLang="en-US" dirty="0">
                <a:latin typeface="+mj-lt"/>
              </a:rPr>
              <a:t> 신호를 출력하기 위한 변수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>
                <a:latin typeface="+mj-lt"/>
              </a:rPr>
              <a:t>START, STOP, MAKEFILE </a:t>
            </a:r>
            <a:r>
              <a:rPr lang="ko-KR" altLang="en-US" dirty="0">
                <a:latin typeface="+mj-lt"/>
              </a:rPr>
              <a:t>버튼 변수</a:t>
            </a:r>
            <a:endParaRPr lang="en-US" altLang="ko-KR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화면 구성요소 생성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 err="1">
                <a:latin typeface="+mj-lt"/>
              </a:rPr>
              <a:t>OnCreate</a:t>
            </a:r>
            <a:r>
              <a:rPr lang="en-US" altLang="ko-KR" dirty="0">
                <a:latin typeface="+mj-lt"/>
              </a:rPr>
              <a:t>() </a:t>
            </a:r>
            <a:r>
              <a:rPr lang="ko-KR" altLang="en-US" dirty="0">
                <a:latin typeface="+mj-lt"/>
              </a:rPr>
              <a:t>함수에서 수행</a:t>
            </a:r>
            <a:endParaRPr lang="en-US" altLang="ko-KR" dirty="0">
              <a:latin typeface="+mj-lt"/>
            </a:endParaRPr>
          </a:p>
          <a:p>
            <a:pPr lvl="2"/>
            <a:r>
              <a:rPr lang="ko-KR" altLang="en-US" dirty="0">
                <a:latin typeface="+mj-lt"/>
              </a:rPr>
              <a:t>화면 구성 요소 변수들과 레이아웃 매칭</a:t>
            </a:r>
            <a:endParaRPr lang="en-US" altLang="ko-KR" dirty="0">
              <a:latin typeface="+mj-lt"/>
            </a:endParaRPr>
          </a:p>
          <a:p>
            <a:pPr lvl="2"/>
            <a:r>
              <a:rPr lang="ko-KR" altLang="en-US" dirty="0">
                <a:latin typeface="+mj-lt"/>
              </a:rPr>
              <a:t>버튼 변수들에 대한 </a:t>
            </a:r>
            <a:r>
              <a:rPr lang="en-US" altLang="ko-KR" dirty="0" err="1">
                <a:latin typeface="+mj-lt"/>
              </a:rPr>
              <a:t>OnClickListener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객체 생성</a:t>
            </a:r>
            <a:endParaRPr lang="en-US" altLang="ko-KR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버튼의 동작을 수행할 </a:t>
            </a:r>
            <a:r>
              <a:rPr lang="en-US" altLang="ko-KR" dirty="0" err="1">
                <a:latin typeface="+mj-lt"/>
              </a:rPr>
              <a:t>OnClickListener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등록</a:t>
            </a:r>
            <a:endParaRPr lang="en-US" altLang="ko-KR" dirty="0">
              <a:latin typeface="+mj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4115F0-AF2D-4026-855A-63109942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279" y="4244565"/>
            <a:ext cx="4065980" cy="186219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A9939E-C0EA-DB46-903F-661DB9225758}"/>
              </a:ext>
            </a:extLst>
          </p:cNvPr>
          <p:cNvSpPr/>
          <p:nvPr/>
        </p:nvSpPr>
        <p:spPr>
          <a:xfrm>
            <a:off x="7144709" y="5459242"/>
            <a:ext cx="1534268" cy="451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509AAB8-1AA4-0641-9424-26136E374536}"/>
              </a:ext>
            </a:extLst>
          </p:cNvPr>
          <p:cNvSpPr/>
          <p:nvPr/>
        </p:nvSpPr>
        <p:spPr>
          <a:xfrm>
            <a:off x="8736554" y="5572569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latin typeface="+mj-lt"/>
              </a:rPr>
              <a:t>4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04F328-0E38-4692-BF60-447F19EFFB95}"/>
              </a:ext>
            </a:extLst>
          </p:cNvPr>
          <p:cNvSpPr/>
          <p:nvPr/>
        </p:nvSpPr>
        <p:spPr>
          <a:xfrm>
            <a:off x="4617668" y="2889697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latin typeface="+mj-lt"/>
              </a:rPr>
              <a:t>1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EC62938-6FD9-47DB-8CED-A7DCC5D05253}"/>
              </a:ext>
            </a:extLst>
          </p:cNvPr>
          <p:cNvSpPr/>
          <p:nvPr/>
        </p:nvSpPr>
        <p:spPr>
          <a:xfrm>
            <a:off x="4617374" y="3188127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2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14B2052-7295-4055-9655-D61CF8307085}"/>
              </a:ext>
            </a:extLst>
          </p:cNvPr>
          <p:cNvSpPr/>
          <p:nvPr/>
        </p:nvSpPr>
        <p:spPr>
          <a:xfrm>
            <a:off x="4945946" y="4566061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3</a:t>
            </a:r>
            <a:endParaRPr kumimoji="1" lang="ko-Kore-KR" altLang="en-US" sz="1200" b="1" dirty="0"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9D8BF0-51D7-4B47-B356-0C2A0BE90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279" y="2701198"/>
            <a:ext cx="2516615" cy="72780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F09A93-3F20-4EE1-B7CA-61191DFA7B89}"/>
              </a:ext>
            </a:extLst>
          </p:cNvPr>
          <p:cNvSpPr/>
          <p:nvPr/>
        </p:nvSpPr>
        <p:spPr>
          <a:xfrm>
            <a:off x="4836623" y="2719437"/>
            <a:ext cx="2659013" cy="466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E9BC239-4D76-4174-8D4F-C46ED87BF97F}"/>
              </a:ext>
            </a:extLst>
          </p:cNvPr>
          <p:cNvSpPr/>
          <p:nvPr/>
        </p:nvSpPr>
        <p:spPr>
          <a:xfrm>
            <a:off x="4836623" y="3185735"/>
            <a:ext cx="2659013" cy="186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8E7495-8401-4655-8982-233509181DCA}"/>
              </a:ext>
            </a:extLst>
          </p:cNvPr>
          <p:cNvSpPr/>
          <p:nvPr/>
        </p:nvSpPr>
        <p:spPr>
          <a:xfrm>
            <a:off x="5190031" y="4431474"/>
            <a:ext cx="3751165" cy="451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89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628AC-F482-430A-8340-AC10DAB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Wi-Fi </a:t>
            </a:r>
            <a:r>
              <a:rPr lang="ko-KR" altLang="en-US" dirty="0">
                <a:latin typeface="+mn-lt"/>
              </a:rPr>
              <a:t>사용 환경 구성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 err="1">
                <a:latin typeface="+mn-lt"/>
              </a:rPr>
              <a:t>AndroidManifest.xml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위치 권한 추가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Wi-Fi </a:t>
            </a:r>
            <a:r>
              <a:rPr lang="ko-KR" altLang="en-US" dirty="0">
                <a:latin typeface="+mn-lt"/>
              </a:rPr>
              <a:t>사용 권한 추가</a:t>
            </a:r>
            <a:endParaRPr lang="en-US" altLang="ko-KR" dirty="0">
              <a:latin typeface="+mn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685F29-0CC7-4D2D-8497-6E24DFB1E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365104"/>
            <a:ext cx="6457950" cy="99298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8ECCAC-5511-4C45-9C55-6329D7B2599C}"/>
              </a:ext>
            </a:extLst>
          </p:cNvPr>
          <p:cNvSpPr/>
          <p:nvPr/>
        </p:nvSpPr>
        <p:spPr>
          <a:xfrm>
            <a:off x="1167774" y="4562956"/>
            <a:ext cx="6497651" cy="7951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282A16-B8B8-4868-BE04-B730CDB821A6}"/>
              </a:ext>
            </a:extLst>
          </p:cNvPr>
          <p:cNvSpPr/>
          <p:nvPr/>
        </p:nvSpPr>
        <p:spPr>
          <a:xfrm>
            <a:off x="1171863" y="4349081"/>
            <a:ext cx="6497651" cy="2136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879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541CC-919E-4180-AF9F-DD0024F3D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n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2A36F3-2FDD-44AB-9FBE-4D0B75912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+mn-lt"/>
              </a:rPr>
              <a:t>OnClickListener</a:t>
            </a:r>
            <a:r>
              <a:rPr lang="en-US" altLang="ko-KR" dirty="0">
                <a:latin typeface="+mn-lt"/>
              </a:rPr>
              <a:t>() </a:t>
            </a:r>
            <a:r>
              <a:rPr lang="ko-KR" altLang="en-US" dirty="0">
                <a:latin typeface="+mn-lt"/>
              </a:rPr>
              <a:t>함수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어떤 버튼인지에 따라서 각각의 기능 수행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Start </a:t>
            </a:r>
            <a:r>
              <a:rPr lang="ko-KR" altLang="en-US" dirty="0">
                <a:latin typeface="+mn-lt"/>
              </a:rPr>
              <a:t>버튼 클릭 시</a:t>
            </a:r>
            <a:endParaRPr lang="en-US" altLang="ko-KR" dirty="0">
              <a:latin typeface="+mn-lt"/>
            </a:endParaRPr>
          </a:p>
          <a:p>
            <a:pPr lvl="3"/>
            <a:r>
              <a:rPr lang="ko-KR" altLang="en-US" dirty="0">
                <a:latin typeface="+mn-lt"/>
              </a:rPr>
              <a:t>스캔 환경 구성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Stop </a:t>
            </a:r>
            <a:r>
              <a:rPr lang="ko-KR" altLang="en-US" dirty="0">
                <a:latin typeface="+mn-lt"/>
              </a:rPr>
              <a:t>버튼 </a:t>
            </a:r>
            <a:r>
              <a:rPr lang="ko-KR" altLang="en-US" dirty="0"/>
              <a:t>클릭 시</a:t>
            </a:r>
            <a:endParaRPr lang="en-US" altLang="ko-KR" dirty="0">
              <a:latin typeface="+mn-lt"/>
            </a:endParaRPr>
          </a:p>
          <a:p>
            <a:pPr lvl="3"/>
            <a:r>
              <a:rPr lang="ko-KR" altLang="en-US" dirty="0">
                <a:latin typeface="+mn-lt"/>
              </a:rPr>
              <a:t>신호를 스캔하는 </a:t>
            </a:r>
            <a:r>
              <a:rPr lang="en-US" altLang="ko-KR" dirty="0">
                <a:latin typeface="+mn-lt"/>
              </a:rPr>
              <a:t>Receiver </a:t>
            </a:r>
            <a:r>
              <a:rPr lang="ko-KR" altLang="en-US" dirty="0">
                <a:latin typeface="+mn-lt"/>
              </a:rPr>
              <a:t>등록 해제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Make File </a:t>
            </a:r>
            <a:r>
              <a:rPr lang="ko-KR" altLang="en-US" dirty="0">
                <a:latin typeface="+mn-lt"/>
              </a:rPr>
              <a:t>버튼 </a:t>
            </a:r>
            <a:r>
              <a:rPr lang="ko-KR" altLang="en-US" dirty="0"/>
              <a:t>클릭 시</a:t>
            </a:r>
            <a:endParaRPr lang="en-US" altLang="ko-KR" dirty="0">
              <a:latin typeface="+mn-lt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내부 저장소에 파일 생성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DDE61E-A20C-42D8-8B30-90D5E20CD2B8}"/>
              </a:ext>
            </a:extLst>
          </p:cNvPr>
          <p:cNvGrpSpPr/>
          <p:nvPr/>
        </p:nvGrpSpPr>
        <p:grpSpPr>
          <a:xfrm>
            <a:off x="4427984" y="2132856"/>
            <a:ext cx="4557266" cy="4231291"/>
            <a:chOff x="4682779" y="1630297"/>
            <a:chExt cx="4328718" cy="397544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F0345F7-33C6-4EA9-B86A-0773A4802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2779" y="1630297"/>
              <a:ext cx="4328718" cy="3975449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D4759B5-9DC6-4FCB-9BEA-3FCDDF6E4D76}"/>
                </a:ext>
              </a:extLst>
            </p:cNvPr>
            <p:cNvSpPr/>
            <p:nvPr/>
          </p:nvSpPr>
          <p:spPr>
            <a:xfrm>
              <a:off x="5004463" y="2597924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b="1" dirty="0"/>
                <a:t>1</a:t>
              </a:r>
              <a:endParaRPr kumimoji="1" lang="ko-Kore-KR" altLang="en-US" sz="1200" b="1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F965BA-FE3F-42F0-BC2B-45CFB432A5B5}"/>
                </a:ext>
              </a:extLst>
            </p:cNvPr>
            <p:cNvSpPr/>
            <p:nvPr/>
          </p:nvSpPr>
          <p:spPr>
            <a:xfrm>
              <a:off x="5004463" y="3845305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2</a:t>
              </a:r>
              <a:endParaRPr kumimoji="1" lang="ko-Kore-KR" altLang="en-US" sz="1200" b="1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3307ABA-BD98-4D8B-9D33-020EE19778F4}"/>
                </a:ext>
              </a:extLst>
            </p:cNvPr>
            <p:cNvSpPr/>
            <p:nvPr/>
          </p:nvSpPr>
          <p:spPr>
            <a:xfrm>
              <a:off x="5004463" y="4812397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3</a:t>
              </a:r>
              <a:endParaRPr kumimoji="1" lang="ko-Kore-KR" altLang="en-US" sz="1200" b="1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327148A-5164-4379-B5C0-357E142ACC3F}"/>
                </a:ext>
              </a:extLst>
            </p:cNvPr>
            <p:cNvSpPr/>
            <p:nvPr/>
          </p:nvSpPr>
          <p:spPr>
            <a:xfrm>
              <a:off x="5274644" y="2113568"/>
              <a:ext cx="2843616" cy="11508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995B3DD-7E76-427D-A623-B7C7575AECF2}"/>
                </a:ext>
              </a:extLst>
            </p:cNvPr>
            <p:cNvSpPr/>
            <p:nvPr/>
          </p:nvSpPr>
          <p:spPr>
            <a:xfrm>
              <a:off x="5274644" y="3359805"/>
              <a:ext cx="2843616" cy="11531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DEFB598-AECE-4341-9E30-9913E7FB2ED0}"/>
                </a:ext>
              </a:extLst>
            </p:cNvPr>
            <p:cNvSpPr/>
            <p:nvPr/>
          </p:nvSpPr>
          <p:spPr>
            <a:xfrm>
              <a:off x="5274643" y="4579215"/>
              <a:ext cx="3661331" cy="6484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0559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628AC-F482-430A-8340-AC10DAB12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980728"/>
            <a:ext cx="8833544" cy="2117890"/>
          </a:xfrm>
        </p:spPr>
        <p:txBody>
          <a:bodyPr/>
          <a:lstStyle/>
          <a:p>
            <a:r>
              <a:rPr lang="en-US" altLang="ko-KR" sz="1600" dirty="0" err="1">
                <a:latin typeface="+mn-lt"/>
              </a:rPr>
              <a:t>initWIFI</a:t>
            </a:r>
            <a:r>
              <a:rPr lang="en-US" altLang="ko-KR" sz="1600" dirty="0">
                <a:latin typeface="+mn-lt"/>
              </a:rPr>
              <a:t>()</a:t>
            </a:r>
            <a:r>
              <a:rPr lang="ko-KR" altLang="en-US" sz="1600" dirty="0">
                <a:latin typeface="+mn-lt"/>
              </a:rPr>
              <a:t> 함수</a:t>
            </a:r>
            <a:endParaRPr lang="en-US" altLang="ko-KR" sz="1600" dirty="0">
              <a:latin typeface="+mn-lt"/>
            </a:endParaRPr>
          </a:p>
          <a:p>
            <a:pPr lvl="1"/>
            <a:r>
              <a:rPr lang="ko-KR" altLang="en-US" sz="1400" dirty="0"/>
              <a:t>시스템 서비스에서 </a:t>
            </a:r>
            <a:r>
              <a:rPr lang="en-US" altLang="ko-KR" sz="1400" dirty="0"/>
              <a:t>Wi-Fi </a:t>
            </a:r>
            <a:r>
              <a:rPr lang="ko-KR" altLang="en-US" sz="1400" dirty="0"/>
              <a:t>서비스를 가져와 </a:t>
            </a:r>
            <a:r>
              <a:rPr lang="en-US" altLang="ko-KR" sz="1400" dirty="0" err="1"/>
              <a:t>wifiManager</a:t>
            </a:r>
            <a:r>
              <a:rPr lang="ko-KR" altLang="en-US" sz="1400" dirty="0"/>
              <a:t>에 저장</a:t>
            </a:r>
            <a:endParaRPr lang="en-US" altLang="ko-KR" sz="1400" dirty="0"/>
          </a:p>
          <a:p>
            <a:pPr lvl="1"/>
            <a:r>
              <a:rPr lang="en-US" altLang="ko-KR" sz="1400" dirty="0" err="1"/>
              <a:t>IntentFilter</a:t>
            </a:r>
            <a:r>
              <a:rPr lang="ko-KR" altLang="en-US" sz="1400" dirty="0"/>
              <a:t>에 </a:t>
            </a:r>
            <a:r>
              <a:rPr lang="en-US" altLang="ko-KR" sz="1400" dirty="0"/>
              <a:t>Wi-Fi </a:t>
            </a:r>
            <a:r>
              <a:rPr lang="ko-KR" altLang="en-US" sz="1400" dirty="0"/>
              <a:t>결과와 연결 상태 변화를 체크하는  </a:t>
            </a:r>
            <a:r>
              <a:rPr lang="en-US" altLang="ko-KR" sz="1400" dirty="0"/>
              <a:t>Action</a:t>
            </a:r>
            <a:r>
              <a:rPr lang="ko-KR" altLang="en-US" sz="1400" dirty="0"/>
              <a:t> 추가</a:t>
            </a:r>
            <a:endParaRPr lang="en-US" altLang="ko-KR" sz="1400" dirty="0"/>
          </a:p>
          <a:p>
            <a:pPr lvl="1"/>
            <a:r>
              <a:rPr lang="en-US" altLang="ko-KR" sz="1400" dirty="0"/>
              <a:t>Wi-Fi </a:t>
            </a:r>
            <a:r>
              <a:rPr lang="ko-KR" altLang="en-US" sz="1400" dirty="0"/>
              <a:t>스캔 시작</a:t>
            </a:r>
            <a:endParaRPr lang="en-US" altLang="ko-KR" sz="1400" dirty="0"/>
          </a:p>
          <a:p>
            <a:endParaRPr lang="en-US" altLang="ko-KR" sz="1600" dirty="0">
              <a:latin typeface="+mn-lt"/>
            </a:endParaRPr>
          </a:p>
          <a:p>
            <a:r>
              <a:rPr lang="en-US" altLang="ko-KR" sz="1600" dirty="0" err="1">
                <a:latin typeface="+mn-lt"/>
              </a:rPr>
              <a:t>BroadcastReceiver</a:t>
            </a:r>
            <a:r>
              <a:rPr lang="en-US" altLang="ko-KR" sz="1600" dirty="0">
                <a:latin typeface="+mn-lt"/>
              </a:rPr>
              <a:t> </a:t>
            </a:r>
            <a:r>
              <a:rPr lang="ko-KR" altLang="en-US" sz="1600" dirty="0">
                <a:latin typeface="+mn-lt"/>
              </a:rPr>
              <a:t>등록</a:t>
            </a:r>
            <a:endParaRPr lang="en-US" altLang="ko-KR" sz="1600" dirty="0">
              <a:latin typeface="+mn-lt"/>
            </a:endParaRPr>
          </a:p>
          <a:p>
            <a:pPr lvl="1"/>
            <a:r>
              <a:rPr lang="en-US" altLang="ko-KR" sz="1400" dirty="0">
                <a:latin typeface="+mn-lt"/>
              </a:rPr>
              <a:t>Broadcast </a:t>
            </a:r>
            <a:r>
              <a:rPr lang="ko-KR" altLang="en-US" sz="1400" dirty="0">
                <a:latin typeface="+mn-lt"/>
              </a:rPr>
              <a:t>중인 </a:t>
            </a:r>
            <a:r>
              <a:rPr lang="en-US" altLang="ko-KR" sz="1400" dirty="0">
                <a:latin typeface="+mn-lt"/>
              </a:rPr>
              <a:t>Wi-Fi </a:t>
            </a:r>
            <a:r>
              <a:rPr lang="ko-KR" altLang="en-US" sz="1400" dirty="0">
                <a:latin typeface="+mn-lt"/>
              </a:rPr>
              <a:t>신호를 수집하는 </a:t>
            </a:r>
            <a:r>
              <a:rPr lang="en-US" altLang="ko-KR" sz="1400" dirty="0">
                <a:latin typeface="+mn-lt"/>
              </a:rPr>
              <a:t>Receiver</a:t>
            </a:r>
          </a:p>
          <a:p>
            <a:pPr lvl="1"/>
            <a:r>
              <a:rPr lang="ko-KR" altLang="en-US" sz="1400" dirty="0">
                <a:latin typeface="+mn-lt"/>
              </a:rPr>
              <a:t>스캔 결과를 얻으면 그 결과를 추출</a:t>
            </a:r>
            <a:endParaRPr lang="en-US" altLang="ko-KR" sz="1400" dirty="0">
              <a:latin typeface="+mn-lt"/>
            </a:endParaRPr>
          </a:p>
          <a:p>
            <a:pPr lvl="1"/>
            <a:r>
              <a:rPr lang="ko-KR" altLang="en-US" sz="1400" dirty="0">
                <a:latin typeface="+mn-lt"/>
              </a:rPr>
              <a:t>그 후 스캔 반복</a:t>
            </a:r>
            <a:endParaRPr lang="en-US" altLang="ko-KR" sz="1400" dirty="0">
              <a:latin typeface="+mn-lt"/>
            </a:endParaRPr>
          </a:p>
          <a:p>
            <a:pPr lvl="2"/>
            <a:endParaRPr lang="en-US" altLang="ko-KR" sz="1200" dirty="0">
              <a:latin typeface="+mn-lt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D32296-BCCE-4903-8688-618131FAED46}"/>
              </a:ext>
            </a:extLst>
          </p:cNvPr>
          <p:cNvGrpSpPr/>
          <p:nvPr/>
        </p:nvGrpSpPr>
        <p:grpSpPr>
          <a:xfrm>
            <a:off x="3707904" y="2492896"/>
            <a:ext cx="5170089" cy="3823865"/>
            <a:chOff x="4569595" y="3037594"/>
            <a:chExt cx="4412124" cy="331980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BF8CE11-FE6E-473F-BDFC-B6EC6D0E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7830" y="3429000"/>
              <a:ext cx="4095317" cy="145171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1929E80-C6D5-4F15-9F43-959A62C4F8A2}"/>
                </a:ext>
              </a:extLst>
            </p:cNvPr>
            <p:cNvSpPr/>
            <p:nvPr/>
          </p:nvSpPr>
          <p:spPr>
            <a:xfrm>
              <a:off x="4797949" y="4115253"/>
              <a:ext cx="4183770" cy="15182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48A5684-E600-4BE1-9969-E204FE6511D9}"/>
                </a:ext>
              </a:extLst>
            </p:cNvPr>
            <p:cNvSpPr/>
            <p:nvPr/>
          </p:nvSpPr>
          <p:spPr>
            <a:xfrm>
              <a:off x="4797948" y="4418598"/>
              <a:ext cx="4183770" cy="33116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B01132C-262A-4A5C-8B7E-E7DE4C7DA48F}"/>
                </a:ext>
              </a:extLst>
            </p:cNvPr>
            <p:cNvSpPr>
              <a:spLocks/>
            </p:cNvSpPr>
            <p:nvPr/>
          </p:nvSpPr>
          <p:spPr>
            <a:xfrm>
              <a:off x="4569595" y="4496430"/>
              <a:ext cx="175500" cy="1755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2</a:t>
              </a:r>
              <a:endParaRPr kumimoji="1" lang="ko-Kore-KR" altLang="en-US" sz="1200" b="1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CE84F46-1BF1-4286-A2C8-D8FCB64DD311}"/>
                </a:ext>
              </a:extLst>
            </p:cNvPr>
            <p:cNvSpPr>
              <a:spLocks/>
            </p:cNvSpPr>
            <p:nvPr/>
          </p:nvSpPr>
          <p:spPr>
            <a:xfrm>
              <a:off x="4577955" y="4718414"/>
              <a:ext cx="175500" cy="1755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3</a:t>
              </a:r>
              <a:endParaRPr kumimoji="1" lang="ko-Kore-KR" altLang="en-US" sz="1200" b="1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FF0903-8F34-4D8A-B2FC-D864289E940C}"/>
                </a:ext>
              </a:extLst>
            </p:cNvPr>
            <p:cNvSpPr>
              <a:spLocks/>
            </p:cNvSpPr>
            <p:nvPr/>
          </p:nvSpPr>
          <p:spPr>
            <a:xfrm>
              <a:off x="4577955" y="4103415"/>
              <a:ext cx="175500" cy="1755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b="1" dirty="0"/>
                <a:t>1</a:t>
              </a:r>
              <a:endParaRPr kumimoji="1" lang="ko-Kore-KR" altLang="en-US" sz="1200" b="1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19D7475-E972-42D2-8BC9-A36F3B322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6402" y="4935674"/>
              <a:ext cx="4095317" cy="142172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70BE758-1D05-41C3-9625-07F80C2CD634}"/>
                </a:ext>
              </a:extLst>
            </p:cNvPr>
            <p:cNvSpPr/>
            <p:nvPr/>
          </p:nvSpPr>
          <p:spPr>
            <a:xfrm>
              <a:off x="4797949" y="4753507"/>
              <a:ext cx="1506071" cy="10531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0265262-454D-4490-AB26-AD8959BDB53E}"/>
                </a:ext>
              </a:extLst>
            </p:cNvPr>
            <p:cNvSpPr/>
            <p:nvPr/>
          </p:nvSpPr>
          <p:spPr>
            <a:xfrm>
              <a:off x="5282342" y="5439880"/>
              <a:ext cx="3040619" cy="206981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984C0D0-3DCD-4F70-95F7-E2E4A951885D}"/>
                </a:ext>
              </a:extLst>
            </p:cNvPr>
            <p:cNvSpPr/>
            <p:nvPr/>
          </p:nvSpPr>
          <p:spPr>
            <a:xfrm>
              <a:off x="5282342" y="5642596"/>
              <a:ext cx="3040619" cy="165929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6C0962F-B169-408F-8458-613FF1D04662}"/>
                </a:ext>
              </a:extLst>
            </p:cNvPr>
            <p:cNvSpPr>
              <a:spLocks/>
            </p:cNvSpPr>
            <p:nvPr/>
          </p:nvSpPr>
          <p:spPr>
            <a:xfrm>
              <a:off x="5040703" y="5435045"/>
              <a:ext cx="175500" cy="1755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4</a:t>
              </a:r>
              <a:endParaRPr kumimoji="1" lang="ko-Kore-KR" altLang="en-US" sz="1200" b="1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2DBC54-3E50-481A-9195-1F701BE59DA2}"/>
                </a:ext>
              </a:extLst>
            </p:cNvPr>
            <p:cNvSpPr>
              <a:spLocks/>
            </p:cNvSpPr>
            <p:nvPr/>
          </p:nvSpPr>
          <p:spPr>
            <a:xfrm>
              <a:off x="5040703" y="5648670"/>
              <a:ext cx="175500" cy="1755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5</a:t>
              </a:r>
              <a:endParaRPr kumimoji="1" lang="ko-Kore-KR" altLang="en-US" sz="1200" b="1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3838B5B-69F0-45F6-BDB3-9ECC4D3C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4667" y="3037594"/>
              <a:ext cx="2035969" cy="278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6875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DB5FE-676E-41F0-85DA-727CE0678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18A50-333B-4686-B6EA-B9089968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980727"/>
            <a:ext cx="8833544" cy="5453939"/>
          </a:xfrm>
        </p:spPr>
        <p:txBody>
          <a:bodyPr/>
          <a:lstStyle/>
          <a:p>
            <a:r>
              <a:rPr lang="en-US" altLang="ko-KR" sz="1400" dirty="0" err="1">
                <a:latin typeface="+mj-lt"/>
              </a:rPr>
              <a:t>getWIFIScanResult</a:t>
            </a:r>
            <a:r>
              <a:rPr lang="en-US" altLang="ko-KR" sz="1400" dirty="0">
                <a:latin typeface="+mj-lt"/>
              </a:rPr>
              <a:t>() </a:t>
            </a:r>
            <a:r>
              <a:rPr lang="ko-KR" altLang="en-US" sz="1400" dirty="0">
                <a:latin typeface="+mj-lt"/>
              </a:rPr>
              <a:t>함수</a:t>
            </a:r>
            <a:endParaRPr lang="en-US" altLang="ko-KR" sz="1400" dirty="0">
              <a:latin typeface="+mj-lt"/>
            </a:endParaRPr>
          </a:p>
          <a:p>
            <a:pPr lvl="1"/>
            <a:r>
              <a:rPr lang="en-US" altLang="ko-KR" sz="1200" dirty="0">
                <a:latin typeface="+mj-lt"/>
              </a:rPr>
              <a:t>Wi-Fi </a:t>
            </a:r>
            <a:r>
              <a:rPr lang="ko-KR" altLang="en-US" sz="1200" dirty="0">
                <a:latin typeface="+mj-lt"/>
              </a:rPr>
              <a:t>스캔 결과를 처리하는 함수</a:t>
            </a:r>
            <a:endParaRPr lang="en-US" altLang="ko-KR" sz="1200" dirty="0">
              <a:latin typeface="+mj-lt"/>
            </a:endParaRPr>
          </a:p>
          <a:p>
            <a:pPr lvl="1"/>
            <a:r>
              <a:rPr lang="en-US" altLang="ko-KR" sz="1200" dirty="0" err="1">
                <a:latin typeface="+mj-lt"/>
              </a:rPr>
              <a:t>wifiManager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객체를 통해 스캔 결과를 </a:t>
            </a:r>
            <a:r>
              <a:rPr lang="en-US" altLang="ko-KR" sz="1200" dirty="0">
                <a:latin typeface="+mj-lt"/>
              </a:rPr>
              <a:t>List</a:t>
            </a:r>
            <a:r>
              <a:rPr lang="ko-KR" altLang="en-US" sz="1200" dirty="0">
                <a:latin typeface="+mj-lt"/>
              </a:rPr>
              <a:t>에 저장</a:t>
            </a:r>
            <a:endParaRPr lang="en-US" altLang="ko-KR" sz="1200" dirty="0">
              <a:latin typeface="+mj-lt"/>
            </a:endParaRPr>
          </a:p>
          <a:p>
            <a:pPr lvl="1"/>
            <a:r>
              <a:rPr lang="ko-KR" altLang="en-US" sz="1200" dirty="0">
                <a:latin typeface="+mj-lt"/>
              </a:rPr>
              <a:t>결과 리스트의 크기 만큼 반복문을 수행</a:t>
            </a:r>
            <a:endParaRPr lang="en-US" altLang="ko-KR" sz="1200" dirty="0">
              <a:latin typeface="+mj-lt"/>
            </a:endParaRPr>
          </a:p>
          <a:p>
            <a:pPr lvl="2"/>
            <a:r>
              <a:rPr lang="en-US" altLang="ko-KR" sz="1100" dirty="0">
                <a:latin typeface="+mj-lt"/>
              </a:rPr>
              <a:t>List</a:t>
            </a:r>
            <a:r>
              <a:rPr lang="ko-KR" altLang="en-US" sz="1100" dirty="0">
                <a:latin typeface="+mj-lt"/>
              </a:rPr>
              <a:t>의 </a:t>
            </a:r>
            <a:r>
              <a:rPr lang="en-US" altLang="ko-KR" sz="1100" dirty="0">
                <a:latin typeface="+mj-lt"/>
              </a:rPr>
              <a:t>Index</a:t>
            </a:r>
            <a:r>
              <a:rPr lang="ko-KR" altLang="en-US" sz="1100" dirty="0">
                <a:latin typeface="+mj-lt"/>
              </a:rPr>
              <a:t>마다 데이터 추출</a:t>
            </a:r>
            <a:endParaRPr lang="en-US" altLang="ko-KR" sz="1100" dirty="0">
              <a:latin typeface="+mj-lt"/>
            </a:endParaRPr>
          </a:p>
          <a:p>
            <a:pPr lvl="3"/>
            <a:r>
              <a:rPr lang="en-US" altLang="ko-KR" sz="1050" dirty="0">
                <a:latin typeface="+mj-lt"/>
              </a:rPr>
              <a:t>SSID</a:t>
            </a:r>
          </a:p>
          <a:p>
            <a:pPr lvl="3"/>
            <a:r>
              <a:rPr lang="en-US" altLang="ko-KR" sz="1050" dirty="0">
                <a:latin typeface="+mj-lt"/>
              </a:rPr>
              <a:t>BSSID(MAC)</a:t>
            </a:r>
          </a:p>
          <a:p>
            <a:pPr lvl="3"/>
            <a:r>
              <a:rPr lang="en-US" altLang="ko-KR" sz="1050" dirty="0">
                <a:latin typeface="+mj-lt"/>
              </a:rPr>
              <a:t>RSSI</a:t>
            </a:r>
          </a:p>
          <a:p>
            <a:pPr lvl="2"/>
            <a:r>
              <a:rPr lang="en-US" altLang="ko-KR" sz="1100" dirty="0">
                <a:latin typeface="+mj-lt"/>
              </a:rPr>
              <a:t>List</a:t>
            </a:r>
            <a:r>
              <a:rPr lang="ko-KR" altLang="en-US" sz="1100" dirty="0">
                <a:latin typeface="+mj-lt"/>
              </a:rPr>
              <a:t>의 데이터를 </a:t>
            </a:r>
            <a:r>
              <a:rPr lang="en-US" altLang="ko-KR" sz="1100" dirty="0" err="1">
                <a:latin typeface="+mj-lt"/>
              </a:rPr>
              <a:t>WiFiDTO</a:t>
            </a:r>
            <a:r>
              <a:rPr lang="ko-KR" altLang="en-US" sz="1100" dirty="0">
                <a:latin typeface="+mj-lt"/>
              </a:rPr>
              <a:t> 클래스 객체에 저장</a:t>
            </a:r>
            <a:endParaRPr lang="en-US" altLang="ko-KR" sz="1100" dirty="0">
              <a:latin typeface="+mj-lt"/>
            </a:endParaRPr>
          </a:p>
          <a:p>
            <a:pPr lvl="3"/>
            <a:r>
              <a:rPr lang="en-US" altLang="ko-KR" sz="1050" dirty="0">
                <a:latin typeface="+mj-lt"/>
                <a:cs typeface="Times New Roman" panose="02020603050405020304" pitchFamily="18" charset="0"/>
              </a:rPr>
              <a:t>SSID : AP</a:t>
            </a:r>
            <a:r>
              <a:rPr lang="ko-KR" altLang="en-US" sz="1050" dirty="0">
                <a:latin typeface="+mj-lt"/>
                <a:cs typeface="Times New Roman" panose="02020603050405020304" pitchFamily="18" charset="0"/>
              </a:rPr>
              <a:t>의 이름</a:t>
            </a:r>
            <a:endParaRPr lang="en-US" altLang="ko-KR" sz="1050" dirty="0">
              <a:latin typeface="+mj-lt"/>
              <a:cs typeface="Times New Roman" panose="02020603050405020304" pitchFamily="18" charset="0"/>
            </a:endParaRPr>
          </a:p>
          <a:p>
            <a:pPr lvl="3"/>
            <a:r>
              <a:rPr lang="en-US" altLang="ko-KR" sz="1050" dirty="0">
                <a:latin typeface="+mj-lt"/>
                <a:cs typeface="Times New Roman" panose="02020603050405020304" pitchFamily="18" charset="0"/>
              </a:rPr>
              <a:t>BSSI(MAC) : AP</a:t>
            </a:r>
            <a:r>
              <a:rPr lang="ko-KR" altLang="en-US" sz="1050" dirty="0">
                <a:latin typeface="+mj-lt"/>
                <a:cs typeface="Times New Roman" panose="02020603050405020304" pitchFamily="18" charset="0"/>
              </a:rPr>
              <a:t> 고유의 기기 주소</a:t>
            </a:r>
            <a:endParaRPr lang="en-US" altLang="ko-KR" sz="1050" dirty="0">
              <a:latin typeface="+mj-lt"/>
              <a:cs typeface="Times New Roman" panose="02020603050405020304" pitchFamily="18" charset="0"/>
            </a:endParaRPr>
          </a:p>
          <a:p>
            <a:pPr lvl="3"/>
            <a:r>
              <a:rPr lang="en-US" altLang="ko-KR" sz="1050" dirty="0">
                <a:latin typeface="+mj-lt"/>
                <a:cs typeface="Times New Roman" panose="02020603050405020304" pitchFamily="18" charset="0"/>
              </a:rPr>
              <a:t>RSSI : </a:t>
            </a:r>
            <a:r>
              <a:rPr lang="ko-KR" altLang="en-US" sz="1050" dirty="0">
                <a:latin typeface="+mj-lt"/>
                <a:cs typeface="Times New Roman" panose="02020603050405020304" pitchFamily="18" charset="0"/>
              </a:rPr>
              <a:t>수신된 </a:t>
            </a:r>
            <a:r>
              <a:rPr lang="en-US" altLang="ko-KR" sz="1050" dirty="0">
                <a:latin typeface="+mj-lt"/>
                <a:cs typeface="Times New Roman" panose="02020603050405020304" pitchFamily="18" charset="0"/>
              </a:rPr>
              <a:t>Wi-Fi </a:t>
            </a:r>
            <a:r>
              <a:rPr lang="ko-KR" altLang="en-US" sz="1050" dirty="0">
                <a:latin typeface="+mj-lt"/>
                <a:cs typeface="Times New Roman" panose="02020603050405020304" pitchFamily="18" charset="0"/>
              </a:rPr>
              <a:t>신호의 세기</a:t>
            </a:r>
            <a:endParaRPr lang="en-US" altLang="ko-KR" sz="1050" dirty="0">
              <a:latin typeface="+mj-lt"/>
              <a:cs typeface="Times New Roman" panose="02020603050405020304" pitchFamily="18" charset="0"/>
            </a:endParaRPr>
          </a:p>
          <a:p>
            <a:pPr lvl="3"/>
            <a:r>
              <a:rPr lang="en-US" altLang="ko-KR" sz="1050" dirty="0">
                <a:latin typeface="+mj-lt"/>
              </a:rPr>
              <a:t>Time Stamp : </a:t>
            </a:r>
            <a:r>
              <a:rPr lang="ko-KR" altLang="en-US" sz="1050" dirty="0">
                <a:latin typeface="+mj-lt"/>
              </a:rPr>
              <a:t>신호를 수집할 당시의 시간</a:t>
            </a:r>
            <a:endParaRPr lang="en-US" altLang="ko-KR" sz="1050" dirty="0">
              <a:latin typeface="+mj-lt"/>
            </a:endParaRPr>
          </a:p>
          <a:p>
            <a:pPr lvl="3"/>
            <a:r>
              <a:rPr lang="en-US" altLang="ko-KR" sz="1050" dirty="0">
                <a:latin typeface="+mj-lt"/>
              </a:rPr>
              <a:t>Case : </a:t>
            </a:r>
            <a:r>
              <a:rPr lang="ko-KR" altLang="en-US" sz="1050" dirty="0">
                <a:latin typeface="+mj-lt"/>
              </a:rPr>
              <a:t>실험 케이스</a:t>
            </a:r>
            <a:endParaRPr lang="en-US" altLang="ko-KR" sz="1050" dirty="0">
              <a:latin typeface="+mj-lt"/>
            </a:endParaRPr>
          </a:p>
          <a:p>
            <a:pPr lvl="2"/>
            <a:r>
              <a:rPr lang="ko-KR" altLang="en-US" sz="1100" dirty="0">
                <a:latin typeface="+mj-lt"/>
              </a:rPr>
              <a:t>데이터 객체를 </a:t>
            </a:r>
            <a:r>
              <a:rPr lang="en-US" altLang="ko-KR" sz="1100" dirty="0" err="1">
                <a:latin typeface="+mj-lt"/>
              </a:rPr>
              <a:t>ArrayList</a:t>
            </a:r>
            <a:r>
              <a:rPr lang="en-US" altLang="ko-KR" sz="1100" dirty="0">
                <a:latin typeface="+mj-lt"/>
              </a:rPr>
              <a:t> </a:t>
            </a:r>
            <a:r>
              <a:rPr lang="ko-KR" altLang="en-US" sz="1100" dirty="0">
                <a:latin typeface="+mj-lt"/>
              </a:rPr>
              <a:t>타입 객체에 저장</a:t>
            </a:r>
            <a:endParaRPr lang="en-US" altLang="ko-KR" sz="1100" dirty="0">
              <a:latin typeface="+mj-lt"/>
            </a:endParaRPr>
          </a:p>
          <a:p>
            <a:pPr lvl="2"/>
            <a:endParaRPr lang="en-US" altLang="ko-KR" sz="1100" dirty="0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C5E456-DD9A-4634-9409-E7655584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114" y="2981230"/>
            <a:ext cx="3249677" cy="9105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FD4050-13F1-40B4-BA55-B64A7F480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076" y="3952874"/>
            <a:ext cx="4696715" cy="24402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D21C8B-D5BA-4A36-BD79-F8F8FC8DF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114" y="2413847"/>
            <a:ext cx="3249677" cy="48655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B0468C7-4F71-42AC-BAA0-650EE9E72D9A}"/>
              </a:ext>
            </a:extLst>
          </p:cNvPr>
          <p:cNvSpPr/>
          <p:nvPr/>
        </p:nvSpPr>
        <p:spPr>
          <a:xfrm>
            <a:off x="6070569" y="3156525"/>
            <a:ext cx="2767515" cy="157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9BB989-6921-48DC-8CDF-93888E650203}"/>
              </a:ext>
            </a:extLst>
          </p:cNvPr>
          <p:cNvSpPr/>
          <p:nvPr/>
        </p:nvSpPr>
        <p:spPr>
          <a:xfrm>
            <a:off x="4773172" y="4394070"/>
            <a:ext cx="2092925" cy="267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7CC4E8-4942-4A59-8BB2-CAEB6AA2D0DA}"/>
              </a:ext>
            </a:extLst>
          </p:cNvPr>
          <p:cNvSpPr/>
          <p:nvPr/>
        </p:nvSpPr>
        <p:spPr>
          <a:xfrm>
            <a:off x="4773172" y="4725844"/>
            <a:ext cx="2092925" cy="6395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EB3F49-D391-4B63-AE6B-308A566ED2F9}"/>
              </a:ext>
            </a:extLst>
          </p:cNvPr>
          <p:cNvSpPr/>
          <p:nvPr/>
        </p:nvSpPr>
        <p:spPr>
          <a:xfrm>
            <a:off x="4773171" y="5365348"/>
            <a:ext cx="2092925" cy="1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E1E0A35-D11A-416D-889A-7D14957679C7}"/>
              </a:ext>
            </a:extLst>
          </p:cNvPr>
          <p:cNvSpPr>
            <a:spLocks/>
          </p:cNvSpPr>
          <p:nvPr/>
        </p:nvSpPr>
        <p:spPr>
          <a:xfrm>
            <a:off x="5851113" y="3182250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1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6F5C4CE-8AAD-4ECF-946F-31605DABD79C}"/>
              </a:ext>
            </a:extLst>
          </p:cNvPr>
          <p:cNvSpPr>
            <a:spLocks/>
          </p:cNvSpPr>
          <p:nvPr/>
        </p:nvSpPr>
        <p:spPr>
          <a:xfrm>
            <a:off x="4506051" y="5358429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4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EBBF8ED-C60A-43DD-ACA7-A86186663BEB}"/>
              </a:ext>
            </a:extLst>
          </p:cNvPr>
          <p:cNvSpPr>
            <a:spLocks/>
          </p:cNvSpPr>
          <p:nvPr/>
        </p:nvSpPr>
        <p:spPr>
          <a:xfrm>
            <a:off x="4508518" y="4440084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2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30AB8C7-40A9-462C-8714-4299592DB8EA}"/>
              </a:ext>
            </a:extLst>
          </p:cNvPr>
          <p:cNvSpPr>
            <a:spLocks/>
          </p:cNvSpPr>
          <p:nvPr/>
        </p:nvSpPr>
        <p:spPr>
          <a:xfrm>
            <a:off x="4506051" y="4957846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3</a:t>
            </a:r>
            <a:endParaRPr kumimoji="1" lang="ko-Kore-KR" altLang="en-US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4442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DB5FE-676E-41F0-85DA-727CE0678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18A50-333B-4686-B6EA-B9089968E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+mn-lt"/>
              </a:rPr>
              <a:t>makeFile</a:t>
            </a:r>
            <a:r>
              <a:rPr lang="en-US" altLang="ko-KR" dirty="0">
                <a:latin typeface="+mn-lt"/>
              </a:rPr>
              <a:t>() </a:t>
            </a:r>
            <a:r>
              <a:rPr lang="ko-KR" altLang="en-US" dirty="0">
                <a:latin typeface="+mn-lt"/>
              </a:rPr>
              <a:t>함수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경로 지정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내부 저장소 디렉토리 경로</a:t>
            </a:r>
            <a:r>
              <a:rPr lang="en-US" altLang="ko-KR" dirty="0">
                <a:latin typeface="+mn-lt"/>
              </a:rPr>
              <a:t>(</a:t>
            </a:r>
            <a:r>
              <a:rPr lang="en-US" altLang="ko-KR" dirty="0" err="1">
                <a:latin typeface="+mn-lt"/>
              </a:rPr>
              <a:t>getExternalFilesDir</a:t>
            </a:r>
            <a:r>
              <a:rPr lang="en-US" altLang="ko-KR" dirty="0">
                <a:latin typeface="+mn-lt"/>
              </a:rPr>
              <a:t>())</a:t>
            </a:r>
          </a:p>
          <a:p>
            <a:pPr lvl="2"/>
            <a:r>
              <a:rPr lang="ko-KR" altLang="en-US" dirty="0">
                <a:latin typeface="+mn-lt"/>
              </a:rPr>
              <a:t>위 경로에 생성할 파일 이름 결정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본 예제에서 파일 형식은 </a:t>
            </a:r>
            <a:r>
              <a:rPr lang="en-US" altLang="ko-KR" dirty="0">
                <a:latin typeface="+mn-lt"/>
              </a:rPr>
              <a:t>csv </a:t>
            </a:r>
            <a:r>
              <a:rPr lang="ko-KR" altLang="en-US" dirty="0">
                <a:latin typeface="+mn-lt"/>
              </a:rPr>
              <a:t>사용</a:t>
            </a:r>
            <a:endParaRPr lang="en-US" altLang="ko-KR" dirty="0">
              <a:latin typeface="+mn-lt"/>
            </a:endParaRPr>
          </a:p>
          <a:p>
            <a:pPr lvl="1"/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파일 생성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스캔한 데이터를 </a:t>
            </a:r>
            <a:r>
              <a:rPr lang="en-US" altLang="ko-KR" dirty="0">
                <a:latin typeface="+mn-lt"/>
              </a:rPr>
              <a:t>csv </a:t>
            </a:r>
            <a:r>
              <a:rPr lang="ko-KR" altLang="en-US" dirty="0">
                <a:latin typeface="+mn-lt"/>
              </a:rPr>
              <a:t>파일로 출력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데이터 형태는 쉼표</a:t>
            </a:r>
            <a:r>
              <a:rPr lang="en-US" altLang="ko-KR" dirty="0">
                <a:latin typeface="+mn-lt"/>
              </a:rPr>
              <a:t>(,)</a:t>
            </a:r>
            <a:r>
              <a:rPr lang="ko-KR" altLang="en-US" dirty="0">
                <a:latin typeface="+mn-lt"/>
              </a:rPr>
              <a:t>로 구분</a:t>
            </a:r>
            <a:endParaRPr lang="en-US" altLang="ko-KR" dirty="0"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05089A-6766-4A6C-BFE8-890C01EF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817" y="5618390"/>
            <a:ext cx="4820434" cy="7311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952C33-C095-4864-A5BE-9309055B8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299" y="3267525"/>
            <a:ext cx="4740951" cy="227003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6B61FE-0EFB-4B8F-810A-A72E867C8C0B}"/>
              </a:ext>
            </a:extLst>
          </p:cNvPr>
          <p:cNvSpPr/>
          <p:nvPr/>
        </p:nvSpPr>
        <p:spPr>
          <a:xfrm>
            <a:off x="4945934" y="3661769"/>
            <a:ext cx="4019145" cy="4354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DAFDDB-77F9-4321-9CCB-F31CEBFE7200}"/>
              </a:ext>
            </a:extLst>
          </p:cNvPr>
          <p:cNvSpPr/>
          <p:nvPr/>
        </p:nvSpPr>
        <p:spPr>
          <a:xfrm>
            <a:off x="4945934" y="4171464"/>
            <a:ext cx="3835346" cy="4354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77A422-40B4-4984-AAB7-DC2486C0346A}"/>
              </a:ext>
            </a:extLst>
          </p:cNvPr>
          <p:cNvSpPr/>
          <p:nvPr/>
        </p:nvSpPr>
        <p:spPr>
          <a:xfrm>
            <a:off x="4123412" y="5925076"/>
            <a:ext cx="4879427" cy="3966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EB40A25-DCBE-444A-B664-CF44EBC00A65}"/>
              </a:ext>
            </a:extLst>
          </p:cNvPr>
          <p:cNvSpPr>
            <a:spLocks/>
          </p:cNvSpPr>
          <p:nvPr/>
        </p:nvSpPr>
        <p:spPr>
          <a:xfrm>
            <a:off x="4703450" y="3789483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1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66D0A9B-3510-4E38-9818-6D06DAF7342B}"/>
              </a:ext>
            </a:extLst>
          </p:cNvPr>
          <p:cNvSpPr>
            <a:spLocks/>
          </p:cNvSpPr>
          <p:nvPr/>
        </p:nvSpPr>
        <p:spPr>
          <a:xfrm>
            <a:off x="4703450" y="4314790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2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7A16B33-B4D9-414A-8D26-C80CAF360A2C}"/>
              </a:ext>
            </a:extLst>
          </p:cNvPr>
          <p:cNvSpPr>
            <a:spLocks/>
          </p:cNvSpPr>
          <p:nvPr/>
        </p:nvSpPr>
        <p:spPr>
          <a:xfrm>
            <a:off x="3853356" y="6035629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3</a:t>
            </a:r>
            <a:endParaRPr kumimoji="1" lang="ko-Kore-KR" altLang="en-US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7111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9336F-594E-F34A-99F5-DE6A9BCF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Outline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62FCC5-03C7-4D4D-82B9-98B144E76EE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084D7C-A3AF-42AC-B0EA-F21247E86966}"/>
              </a:ext>
            </a:extLst>
          </p:cNvPr>
          <p:cNvSpPr txBox="1"/>
          <p:nvPr/>
        </p:nvSpPr>
        <p:spPr>
          <a:xfrm>
            <a:off x="2456765" y="2884656"/>
            <a:ext cx="423047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</a:rPr>
              <a:t>Introduction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20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D6E960D-ECC3-D44C-B0B7-55C51A58C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cs typeface="Times New Roman" panose="02020603050405020304" pitchFamily="18" charset="0"/>
              </a:rPr>
              <a:t>신호 정보 수집</a:t>
            </a:r>
            <a:endParaRPr kumimoji="1" lang="ko-Kore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0D4890-E501-AE4F-B3DE-BA36168778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8665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9BD32AA4-29F5-45F3-8B45-B1BA8DE856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4" b="24816"/>
          <a:stretch/>
        </p:blipFill>
        <p:spPr>
          <a:xfrm>
            <a:off x="5925434" y="1817343"/>
            <a:ext cx="2893219" cy="36637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신호 수집 기능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52111-3C3B-458B-93D7-2AA0F0BA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수집 화면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Cell ID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입력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+mn-lt"/>
                <a:cs typeface="Times New Roman" panose="02020603050405020304" pitchFamily="18" charset="0"/>
              </a:rPr>
              <a:t>현재 어떤 셀에 위치해 있는지 입력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ko-KR" altLang="en-US" dirty="0">
                <a:latin typeface="+mn-lt"/>
                <a:cs typeface="Times New Roman" panose="02020603050405020304" pitchFamily="18" charset="0"/>
              </a:rPr>
              <a:t>세 가지 버튼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START : BLE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스캔 시작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STOP : BLE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스캔 종료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MAKE FILE : </a:t>
            </a:r>
            <a:r>
              <a:rPr lang="ko-KR" altLang="en-US" dirty="0" err="1">
                <a:latin typeface="+mn-lt"/>
                <a:cs typeface="Times New Roman" panose="02020603050405020304" pitchFamily="18" charset="0"/>
              </a:rPr>
              <a:t>스캔된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신호를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모바일에 파일로 저장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ko-KR" altLang="en-US" dirty="0" err="1">
                <a:latin typeface="+mn-lt"/>
                <a:cs typeface="Times New Roman" panose="02020603050405020304" pitchFamily="18" charset="0"/>
              </a:rPr>
              <a:t>스캔된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출력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신호가 스캔 중일 때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latin typeface="+mn-lt"/>
                <a:cs typeface="Times New Roman" panose="02020603050405020304" pitchFamily="18" charset="0"/>
              </a:rPr>
              <a:t>스캔된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BLE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신호를 출력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+mn-lt"/>
                <a:cs typeface="Times New Roman" panose="02020603050405020304" pitchFamily="18" charset="0"/>
              </a:rPr>
              <a:t>출력 순서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3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Timestamp, </a:t>
            </a:r>
            <a:r>
              <a:rPr lang="ko-KR" altLang="en-US" dirty="0" err="1">
                <a:latin typeface="+mn-lt"/>
                <a:cs typeface="Times New Roman" panose="02020603050405020304" pitchFamily="18" charset="0"/>
              </a:rPr>
              <a:t>비콘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1 RSSI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값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latin typeface="+mn-lt"/>
                <a:cs typeface="Times New Roman" panose="02020603050405020304" pitchFamily="18" charset="0"/>
              </a:rPr>
              <a:t>비콘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2 RSSI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값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latin typeface="+mn-lt"/>
                <a:cs typeface="Times New Roman" panose="02020603050405020304" pitchFamily="18" charset="0"/>
              </a:rPr>
              <a:t>비콘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3 RSSI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값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, Cell ID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0141ABB-9308-4097-BE0E-D8F9FFDAE98D}"/>
              </a:ext>
            </a:extLst>
          </p:cNvPr>
          <p:cNvSpPr/>
          <p:nvPr/>
        </p:nvSpPr>
        <p:spPr>
          <a:xfrm>
            <a:off x="5778659" y="2738105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C38D21F-3D8F-4ECF-9CAB-83C373056ECB}"/>
              </a:ext>
            </a:extLst>
          </p:cNvPr>
          <p:cNvSpPr/>
          <p:nvPr/>
        </p:nvSpPr>
        <p:spPr>
          <a:xfrm>
            <a:off x="2279797" y="1340768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09EFFA7-B298-4F91-B0B5-FB38DE97713D}"/>
              </a:ext>
            </a:extLst>
          </p:cNvPr>
          <p:cNvSpPr/>
          <p:nvPr/>
        </p:nvSpPr>
        <p:spPr>
          <a:xfrm>
            <a:off x="3746457" y="247985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4E0704-2F36-4A2E-8FB6-35D8C89196EA}"/>
              </a:ext>
            </a:extLst>
          </p:cNvPr>
          <p:cNvSpPr/>
          <p:nvPr/>
        </p:nvSpPr>
        <p:spPr>
          <a:xfrm>
            <a:off x="6021004" y="312460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E728DB8-0D57-4304-B47E-B6D56756FC7C}"/>
              </a:ext>
            </a:extLst>
          </p:cNvPr>
          <p:cNvSpPr/>
          <p:nvPr/>
        </p:nvSpPr>
        <p:spPr>
          <a:xfrm>
            <a:off x="3600001" y="2738105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C7D824-1E5B-4E8A-A1BF-17C0ECABFFEA}"/>
              </a:ext>
            </a:extLst>
          </p:cNvPr>
          <p:cNvSpPr/>
          <p:nvPr/>
        </p:nvSpPr>
        <p:spPr>
          <a:xfrm>
            <a:off x="7009230" y="312460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B7ACE84-5C0E-422D-A1C1-2F77D004111C}"/>
              </a:ext>
            </a:extLst>
          </p:cNvPr>
          <p:cNvSpPr/>
          <p:nvPr/>
        </p:nvSpPr>
        <p:spPr>
          <a:xfrm>
            <a:off x="7853844" y="312460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4</a:t>
            </a:r>
            <a:endParaRPr kumimoji="1" lang="ko-Kore-KR" altLang="en-US" sz="12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3536F4E-F189-48A5-99DD-0716F995579F}"/>
              </a:ext>
            </a:extLst>
          </p:cNvPr>
          <p:cNvSpPr/>
          <p:nvPr/>
        </p:nvSpPr>
        <p:spPr>
          <a:xfrm>
            <a:off x="1403648" y="312460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4</a:t>
            </a:r>
            <a:endParaRPr kumimoji="1" lang="ko-Kore-KR" altLang="en-US" sz="12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22FF3E-E9EC-4F8A-AD38-41E71B9CFA83}"/>
              </a:ext>
            </a:extLst>
          </p:cNvPr>
          <p:cNvSpPr/>
          <p:nvPr/>
        </p:nvSpPr>
        <p:spPr>
          <a:xfrm>
            <a:off x="3078202" y="3558157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5</a:t>
            </a:r>
            <a:endParaRPr kumimoji="1" lang="ko-Kore-KR" altLang="en-US" sz="12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27FB203-23FE-4176-A85D-32E789B3C404}"/>
              </a:ext>
            </a:extLst>
          </p:cNvPr>
          <p:cNvSpPr/>
          <p:nvPr/>
        </p:nvSpPr>
        <p:spPr>
          <a:xfrm>
            <a:off x="5662000" y="3683235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5</a:t>
            </a:r>
            <a:endParaRPr kumimoji="1" lang="ko-Kore-KR" altLang="en-US" sz="12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E5FAEC-615F-48A1-A923-F66E0EBB3E68}"/>
              </a:ext>
            </a:extLst>
          </p:cNvPr>
          <p:cNvSpPr/>
          <p:nvPr/>
        </p:nvSpPr>
        <p:spPr>
          <a:xfrm>
            <a:off x="5983537" y="2661982"/>
            <a:ext cx="747202" cy="30047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58E2ED-DC23-4174-B3F2-D6467F3FF668}"/>
              </a:ext>
            </a:extLst>
          </p:cNvPr>
          <p:cNvSpPr/>
          <p:nvPr/>
        </p:nvSpPr>
        <p:spPr>
          <a:xfrm>
            <a:off x="5883673" y="3618021"/>
            <a:ext cx="1610636" cy="186307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648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628AC-F482-430A-8340-AC10DAB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400" dirty="0">
                <a:latin typeface="+mn-lt"/>
              </a:rPr>
              <a:t>UI </a:t>
            </a:r>
            <a:r>
              <a:rPr lang="ko-KR" altLang="en-US" sz="1400" dirty="0">
                <a:latin typeface="+mn-lt"/>
              </a:rPr>
              <a:t>화면 구성</a:t>
            </a:r>
            <a:endParaRPr lang="en-US" altLang="ko-KR" sz="1400" dirty="0">
              <a:latin typeface="+mn-lt"/>
            </a:endParaRPr>
          </a:p>
          <a:p>
            <a:pPr lvl="1"/>
            <a:r>
              <a:rPr lang="en-US" altLang="ko-KR" sz="1200" dirty="0">
                <a:latin typeface="+mn-lt"/>
              </a:rPr>
              <a:t>BLE </a:t>
            </a:r>
            <a:r>
              <a:rPr lang="ko-KR" altLang="en-US" sz="1200" dirty="0">
                <a:latin typeface="+mn-lt"/>
              </a:rPr>
              <a:t>신호 스캐닝 화면을 구성하는 변수</a:t>
            </a:r>
            <a:endParaRPr lang="en-US" altLang="ko-KR" sz="1200" dirty="0">
              <a:latin typeface="+mn-lt"/>
            </a:endParaRPr>
          </a:p>
          <a:p>
            <a:pPr lvl="2"/>
            <a:r>
              <a:rPr lang="en-US" altLang="ko-KR" sz="1100" dirty="0">
                <a:latin typeface="+mn-lt"/>
              </a:rPr>
              <a:t>START, STOP, MAKEFILE </a:t>
            </a:r>
            <a:r>
              <a:rPr lang="ko-KR" altLang="en-US" sz="1100" dirty="0">
                <a:latin typeface="+mn-lt"/>
              </a:rPr>
              <a:t>버튼 변수</a:t>
            </a:r>
            <a:endParaRPr lang="en-US" altLang="ko-KR" sz="1100" dirty="0">
              <a:latin typeface="+mn-lt"/>
            </a:endParaRPr>
          </a:p>
          <a:p>
            <a:pPr lvl="2"/>
            <a:r>
              <a:rPr lang="ko-KR" altLang="en-US" sz="1100" dirty="0">
                <a:latin typeface="+mn-lt"/>
              </a:rPr>
              <a:t>셀 번호</a:t>
            </a:r>
            <a:r>
              <a:rPr lang="en-US" altLang="ko-KR" sz="1100" dirty="0">
                <a:latin typeface="+mn-lt"/>
              </a:rPr>
              <a:t> </a:t>
            </a:r>
            <a:r>
              <a:rPr lang="ko-KR" altLang="en-US" sz="1100" dirty="0">
                <a:latin typeface="+mn-lt"/>
              </a:rPr>
              <a:t>입력을 위한 변수</a:t>
            </a:r>
            <a:endParaRPr lang="en-US" altLang="ko-KR" sz="1100" dirty="0">
              <a:latin typeface="+mn-lt"/>
            </a:endParaRPr>
          </a:p>
          <a:p>
            <a:pPr lvl="2"/>
            <a:r>
              <a:rPr lang="ko-KR" altLang="en-US" sz="1100" dirty="0" err="1">
                <a:latin typeface="+mn-lt"/>
              </a:rPr>
              <a:t>스캔된</a:t>
            </a:r>
            <a:r>
              <a:rPr lang="ko-KR" altLang="en-US" sz="1100" dirty="0">
                <a:latin typeface="+mn-lt"/>
              </a:rPr>
              <a:t> </a:t>
            </a:r>
            <a:r>
              <a:rPr lang="en-US" altLang="ko-KR" sz="1100" dirty="0">
                <a:latin typeface="+mn-lt"/>
              </a:rPr>
              <a:t>BLE</a:t>
            </a:r>
            <a:r>
              <a:rPr lang="ko-KR" altLang="en-US" sz="1100" dirty="0">
                <a:latin typeface="+mn-lt"/>
              </a:rPr>
              <a:t> 신호를 출력하기 위한 변수</a:t>
            </a:r>
            <a:endParaRPr lang="en-US" altLang="ko-KR" sz="1100" dirty="0">
              <a:latin typeface="+mn-lt"/>
            </a:endParaRPr>
          </a:p>
          <a:p>
            <a:pPr lvl="1"/>
            <a:endParaRPr lang="en-US" altLang="ko-KR" sz="1200" dirty="0">
              <a:latin typeface="+mn-lt"/>
            </a:endParaRPr>
          </a:p>
          <a:p>
            <a:pPr lvl="1"/>
            <a:r>
              <a:rPr lang="ko-KR" altLang="en-US" sz="1200" dirty="0">
                <a:latin typeface="+mn-lt"/>
              </a:rPr>
              <a:t>화면 구성요소 생성</a:t>
            </a:r>
            <a:endParaRPr lang="en-US" altLang="ko-KR" sz="1200" dirty="0">
              <a:latin typeface="+mn-lt"/>
            </a:endParaRPr>
          </a:p>
          <a:p>
            <a:pPr lvl="2"/>
            <a:r>
              <a:rPr lang="en-US" altLang="ko-KR" sz="1100" dirty="0" err="1">
                <a:latin typeface="+mn-lt"/>
              </a:rPr>
              <a:t>OnCreate</a:t>
            </a:r>
            <a:r>
              <a:rPr lang="en-US" altLang="ko-KR" sz="1100" dirty="0">
                <a:latin typeface="+mn-lt"/>
              </a:rPr>
              <a:t>() </a:t>
            </a:r>
            <a:r>
              <a:rPr lang="ko-KR" altLang="en-US" sz="1100" dirty="0">
                <a:latin typeface="+mn-lt"/>
              </a:rPr>
              <a:t>함수에서 수행</a:t>
            </a:r>
            <a:endParaRPr lang="en-US" altLang="ko-KR" sz="1100" dirty="0">
              <a:latin typeface="+mn-lt"/>
            </a:endParaRPr>
          </a:p>
          <a:p>
            <a:pPr lvl="2"/>
            <a:r>
              <a:rPr lang="ko-KR" altLang="en-US" sz="1100" dirty="0">
                <a:latin typeface="+mn-lt"/>
              </a:rPr>
              <a:t>화면 구성 요소 변수들과 레이아웃 매칭</a:t>
            </a:r>
            <a:endParaRPr lang="en-US" altLang="ko-KR" sz="1100" dirty="0">
              <a:latin typeface="+mn-lt"/>
            </a:endParaRPr>
          </a:p>
          <a:p>
            <a:pPr lvl="2"/>
            <a:r>
              <a:rPr lang="ko-KR" altLang="en-US" sz="1100" dirty="0">
                <a:latin typeface="+mn-lt"/>
              </a:rPr>
              <a:t>버튼 변수들에 대한 </a:t>
            </a:r>
            <a:r>
              <a:rPr lang="en-US" altLang="ko-KR" sz="1100" dirty="0" err="1">
                <a:latin typeface="+mn-lt"/>
              </a:rPr>
              <a:t>OnClickListener</a:t>
            </a:r>
            <a:r>
              <a:rPr lang="en-US" altLang="ko-KR" sz="1100" dirty="0">
                <a:latin typeface="+mn-lt"/>
              </a:rPr>
              <a:t> </a:t>
            </a:r>
            <a:r>
              <a:rPr lang="ko-KR" altLang="en-US" sz="1100" dirty="0">
                <a:latin typeface="+mn-lt"/>
              </a:rPr>
              <a:t>객체 생성</a:t>
            </a:r>
            <a:endParaRPr lang="en-US" altLang="ko-KR" sz="1100" dirty="0">
              <a:latin typeface="+mn-lt"/>
            </a:endParaRPr>
          </a:p>
          <a:p>
            <a:pPr lvl="1"/>
            <a:endParaRPr lang="en-US" altLang="ko-KR" sz="1200" dirty="0">
              <a:latin typeface="+mn-lt"/>
            </a:endParaRPr>
          </a:p>
          <a:p>
            <a:pPr lvl="1"/>
            <a:r>
              <a:rPr lang="ko-KR" altLang="en-US" sz="1200" dirty="0">
                <a:latin typeface="+mn-lt"/>
              </a:rPr>
              <a:t>버튼의 동작을 수행할 </a:t>
            </a:r>
            <a:r>
              <a:rPr lang="en-US" altLang="ko-KR" sz="1200" dirty="0" err="1">
                <a:latin typeface="+mn-lt"/>
              </a:rPr>
              <a:t>OnClickListener</a:t>
            </a:r>
            <a:r>
              <a:rPr lang="en-US" altLang="ko-KR" sz="1200" dirty="0">
                <a:latin typeface="+mn-lt"/>
              </a:rPr>
              <a:t> </a:t>
            </a:r>
            <a:r>
              <a:rPr lang="ko-KR" altLang="en-US" sz="1200" dirty="0">
                <a:latin typeface="+mn-lt"/>
              </a:rPr>
              <a:t>등록</a:t>
            </a:r>
            <a:endParaRPr lang="en-US" altLang="ko-KR" sz="1200" dirty="0">
              <a:latin typeface="+mn-lt"/>
            </a:endParaRPr>
          </a:p>
          <a:p>
            <a:endParaRPr lang="en-US" altLang="ko-KR" sz="1400" dirty="0">
              <a:latin typeface="+mn-lt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04F328-0E38-4692-BF60-447F19EFFB95}"/>
              </a:ext>
            </a:extLst>
          </p:cNvPr>
          <p:cNvSpPr/>
          <p:nvPr/>
        </p:nvSpPr>
        <p:spPr>
          <a:xfrm>
            <a:off x="4616529" y="3123430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EC62938-6FD9-47DB-8CED-A7DCC5D05253}"/>
              </a:ext>
            </a:extLst>
          </p:cNvPr>
          <p:cNvSpPr/>
          <p:nvPr/>
        </p:nvSpPr>
        <p:spPr>
          <a:xfrm>
            <a:off x="4611694" y="331969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14B2052-7295-4055-9655-D61CF8307085}"/>
              </a:ext>
            </a:extLst>
          </p:cNvPr>
          <p:cNvSpPr/>
          <p:nvPr/>
        </p:nvSpPr>
        <p:spPr>
          <a:xfrm>
            <a:off x="4611694" y="3614845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95B64F-C463-41DE-804C-B2641FA5E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137" y="3092574"/>
            <a:ext cx="3577033" cy="89568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F09A93-3F20-4EE1-B7CA-61191DFA7B89}"/>
              </a:ext>
            </a:extLst>
          </p:cNvPr>
          <p:cNvSpPr/>
          <p:nvPr/>
        </p:nvSpPr>
        <p:spPr>
          <a:xfrm>
            <a:off x="4836983" y="3138780"/>
            <a:ext cx="3446054" cy="163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E483989-B305-4F7D-BF2D-0EEE46FDF6A6}"/>
              </a:ext>
            </a:extLst>
          </p:cNvPr>
          <p:cNvSpPr/>
          <p:nvPr/>
        </p:nvSpPr>
        <p:spPr>
          <a:xfrm>
            <a:off x="4836984" y="3299935"/>
            <a:ext cx="2186955" cy="1585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3B6BBE5-BD5F-4CEB-B3CE-69235AE4E2B2}"/>
              </a:ext>
            </a:extLst>
          </p:cNvPr>
          <p:cNvSpPr/>
          <p:nvPr/>
        </p:nvSpPr>
        <p:spPr>
          <a:xfrm>
            <a:off x="4836983" y="3459874"/>
            <a:ext cx="3090344" cy="4828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C5D9C04-7833-464D-8A2A-BC4CE6C6E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137" y="4215382"/>
            <a:ext cx="4158825" cy="218230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A9939E-C0EA-DB46-903F-661DB9225758}"/>
              </a:ext>
            </a:extLst>
          </p:cNvPr>
          <p:cNvSpPr/>
          <p:nvPr/>
        </p:nvSpPr>
        <p:spPr>
          <a:xfrm>
            <a:off x="6996259" y="5730829"/>
            <a:ext cx="1301985" cy="451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509AAB8-1AA4-0641-9424-26136E374536}"/>
              </a:ext>
            </a:extLst>
          </p:cNvPr>
          <p:cNvSpPr/>
          <p:nvPr/>
        </p:nvSpPr>
        <p:spPr>
          <a:xfrm>
            <a:off x="8349268" y="5682241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4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129823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628AC-F482-430A-8340-AC10DAB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BLE </a:t>
            </a:r>
            <a:r>
              <a:rPr lang="ko-KR" altLang="en-US" dirty="0">
                <a:latin typeface="+mn-lt"/>
              </a:rPr>
              <a:t>사용 환경 구성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 err="1">
                <a:latin typeface="+mn-lt"/>
              </a:rPr>
              <a:t>AndroidManifest.xml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BLE</a:t>
            </a:r>
            <a:r>
              <a:rPr lang="ko-KR" altLang="en-US" dirty="0">
                <a:latin typeface="+mn-lt"/>
              </a:rPr>
              <a:t> 사용 권한 추가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위치 권한 추가</a:t>
            </a:r>
            <a:endParaRPr lang="en-US" altLang="ko-KR" dirty="0">
              <a:latin typeface="+mn-lt"/>
            </a:endParaRPr>
          </a:p>
          <a:p>
            <a:pPr lvl="1"/>
            <a:endParaRPr lang="en-US" altLang="ko-KR" dirty="0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9ACF23-8358-4350-ACC3-1FAF4D80C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94" y="3071813"/>
            <a:ext cx="7186613" cy="7143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8ECCAC-5511-4C45-9C55-6329D7B2599C}"/>
              </a:ext>
            </a:extLst>
          </p:cNvPr>
          <p:cNvSpPr/>
          <p:nvPr/>
        </p:nvSpPr>
        <p:spPr>
          <a:xfrm>
            <a:off x="1001179" y="3099605"/>
            <a:ext cx="6497651" cy="4109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282A16-B8B8-4868-BE04-B730CDB821A6}"/>
              </a:ext>
            </a:extLst>
          </p:cNvPr>
          <p:cNvSpPr/>
          <p:nvPr/>
        </p:nvSpPr>
        <p:spPr>
          <a:xfrm>
            <a:off x="1001179" y="3507548"/>
            <a:ext cx="7164128" cy="2136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0004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628AC-F482-430A-8340-AC10DAB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BLE</a:t>
            </a:r>
            <a:r>
              <a:rPr lang="ko-KR" altLang="en-US" dirty="0">
                <a:latin typeface="+mn-lt"/>
              </a:rPr>
              <a:t> 사용 환경 구성 </a:t>
            </a:r>
            <a:r>
              <a:rPr lang="en-US" altLang="ko-KR" dirty="0">
                <a:latin typeface="+mn-lt"/>
              </a:rPr>
              <a:t>(cont’d)</a:t>
            </a:r>
          </a:p>
          <a:p>
            <a:pPr lvl="1"/>
            <a:r>
              <a:rPr lang="en-US" altLang="ko-KR" dirty="0" err="1">
                <a:latin typeface="+mn-lt"/>
              </a:rPr>
              <a:t>setupBLE</a:t>
            </a:r>
            <a:r>
              <a:rPr lang="en-US" altLang="ko-KR" dirty="0">
                <a:latin typeface="+mn-lt"/>
              </a:rPr>
              <a:t>()</a:t>
            </a:r>
            <a:r>
              <a:rPr lang="ko-KR" altLang="en-US" dirty="0">
                <a:latin typeface="+mn-lt"/>
              </a:rPr>
              <a:t> 함수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시스템 서비스에서 </a:t>
            </a:r>
            <a:r>
              <a:rPr lang="en-US" altLang="ko-KR" dirty="0">
                <a:latin typeface="+mn-lt"/>
              </a:rPr>
              <a:t>Bluetooth</a:t>
            </a:r>
            <a:r>
              <a:rPr lang="ko-KR" altLang="en-US" dirty="0">
                <a:latin typeface="+mn-lt"/>
              </a:rPr>
              <a:t> 서비스를 가져와 </a:t>
            </a:r>
            <a:r>
              <a:rPr lang="en-US" altLang="ko-KR" dirty="0" err="1">
                <a:latin typeface="+mn-lt"/>
              </a:rPr>
              <a:t>bluetoothManager</a:t>
            </a:r>
            <a:r>
              <a:rPr lang="ko-KR" altLang="en-US" dirty="0">
                <a:latin typeface="+mn-lt"/>
              </a:rPr>
              <a:t>에 저장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 err="1">
                <a:latin typeface="+mn-lt"/>
              </a:rPr>
              <a:t>bluetoothManager</a:t>
            </a:r>
            <a:r>
              <a:rPr lang="ko-KR" altLang="en-US" dirty="0">
                <a:latin typeface="+mn-lt"/>
              </a:rPr>
              <a:t>에서 장치의 기본 </a:t>
            </a:r>
            <a:r>
              <a:rPr lang="en-US" altLang="ko-KR" dirty="0">
                <a:latin typeface="+mn-lt"/>
              </a:rPr>
              <a:t>adapter</a:t>
            </a:r>
            <a:r>
              <a:rPr lang="ko-KR" altLang="en-US" dirty="0">
                <a:latin typeface="+mn-lt"/>
              </a:rPr>
              <a:t>를 가져와 </a:t>
            </a:r>
            <a:r>
              <a:rPr lang="en-US" altLang="ko-KR" dirty="0" err="1">
                <a:latin typeface="+mn-lt"/>
              </a:rPr>
              <a:t>bluetoothAdapter</a:t>
            </a:r>
            <a:r>
              <a:rPr lang="ko-KR" altLang="en-US" dirty="0">
                <a:latin typeface="+mn-lt"/>
              </a:rPr>
              <a:t>에 저장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BLE </a:t>
            </a:r>
            <a:r>
              <a:rPr lang="ko-KR" altLang="en-US" dirty="0">
                <a:latin typeface="+mn-lt"/>
              </a:rPr>
              <a:t>신호 스캔을 위한 변수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884C1D-ADD4-49E5-A567-FEDA83DD910A}"/>
              </a:ext>
            </a:extLst>
          </p:cNvPr>
          <p:cNvGrpSpPr/>
          <p:nvPr/>
        </p:nvGrpSpPr>
        <p:grpSpPr>
          <a:xfrm>
            <a:off x="770276" y="2636912"/>
            <a:ext cx="7735639" cy="3571387"/>
            <a:chOff x="940817" y="2737933"/>
            <a:chExt cx="6966728" cy="293850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03F40B6-5FD7-6546-B083-BE92011AEAA2}"/>
                </a:ext>
              </a:extLst>
            </p:cNvPr>
            <p:cNvGrpSpPr/>
            <p:nvPr/>
          </p:nvGrpSpPr>
          <p:grpSpPr>
            <a:xfrm>
              <a:off x="940817" y="2737933"/>
              <a:ext cx="6966728" cy="2938505"/>
              <a:chOff x="979150" y="2373936"/>
              <a:chExt cx="10230281" cy="4315044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8416F2AC-9669-4B9E-A4B9-2DB20AD3F8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7621"/>
              <a:stretch/>
            </p:blipFill>
            <p:spPr>
              <a:xfrm>
                <a:off x="979150" y="2373936"/>
                <a:ext cx="6680976" cy="835169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EBF658F8-3104-40F8-945B-A77AE9093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151" y="3278887"/>
                <a:ext cx="10230280" cy="3410093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7308615-3BFA-4F23-8715-CB61F4D5AAA3}"/>
                  </a:ext>
                </a:extLst>
              </p:cNvPr>
              <p:cNvSpPr/>
              <p:nvPr/>
            </p:nvSpPr>
            <p:spPr>
              <a:xfrm>
                <a:off x="1338816" y="4435717"/>
                <a:ext cx="9753905" cy="23250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30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A4E5DF7-4716-41D9-AC64-0F575B4817D4}"/>
                  </a:ext>
                </a:extLst>
              </p:cNvPr>
              <p:cNvSpPr/>
              <p:nvPr/>
            </p:nvSpPr>
            <p:spPr>
              <a:xfrm>
                <a:off x="1338817" y="4668223"/>
                <a:ext cx="4757184" cy="21555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30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8D59292-B3EB-48C8-A2A0-4EC803B0F74C}"/>
                  </a:ext>
                </a:extLst>
              </p:cNvPr>
              <p:cNvSpPr/>
              <p:nvPr/>
            </p:nvSpPr>
            <p:spPr>
              <a:xfrm>
                <a:off x="1341908" y="4883776"/>
                <a:ext cx="8744772" cy="6046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30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B01132C-262A-4A5C-8B7E-E7DE4C7DA48F}"/>
                </a:ext>
              </a:extLst>
            </p:cNvPr>
            <p:cNvSpPr>
              <a:spLocks/>
            </p:cNvSpPr>
            <p:nvPr/>
          </p:nvSpPr>
          <p:spPr>
            <a:xfrm>
              <a:off x="972543" y="4305647"/>
              <a:ext cx="175500" cy="1755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2</a:t>
              </a:r>
              <a:endParaRPr kumimoji="1" lang="ko-Kore-KR" altLang="en-US" sz="1200" b="1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CE84F46-1BF1-4286-A2C8-D8FCB64DD311}"/>
                </a:ext>
              </a:extLst>
            </p:cNvPr>
            <p:cNvSpPr>
              <a:spLocks/>
            </p:cNvSpPr>
            <p:nvPr/>
          </p:nvSpPr>
          <p:spPr>
            <a:xfrm>
              <a:off x="972543" y="4494065"/>
              <a:ext cx="175500" cy="1755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3</a:t>
              </a:r>
              <a:endParaRPr kumimoji="1" lang="ko-Kore-KR" altLang="en-US" sz="1200" b="1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FF0903-8F34-4D8A-B2FC-D864289E940C}"/>
                </a:ext>
              </a:extLst>
            </p:cNvPr>
            <p:cNvSpPr>
              <a:spLocks/>
            </p:cNvSpPr>
            <p:nvPr/>
          </p:nvSpPr>
          <p:spPr>
            <a:xfrm>
              <a:off x="968670" y="4101771"/>
              <a:ext cx="175500" cy="1755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b="1" dirty="0"/>
                <a:t>1</a:t>
              </a:r>
              <a:endParaRPr kumimoji="1" lang="ko-Kore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801525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628AC-F482-430A-8340-AC10DAB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+mn-lt"/>
              </a:rPr>
              <a:t>OnClickListener</a:t>
            </a:r>
            <a:r>
              <a:rPr lang="en-US" altLang="ko-KR" dirty="0">
                <a:latin typeface="+mn-lt"/>
              </a:rPr>
              <a:t>() </a:t>
            </a:r>
            <a:r>
              <a:rPr lang="ko-KR" altLang="en-US" dirty="0">
                <a:latin typeface="+mn-lt"/>
              </a:rPr>
              <a:t>함수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어떤 버튼인지에 따라서 각각의 기능 수행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START </a:t>
            </a:r>
            <a:r>
              <a:rPr lang="ko-KR" altLang="en-US" dirty="0">
                <a:latin typeface="+mn-lt"/>
              </a:rPr>
              <a:t>버튼 </a:t>
            </a:r>
            <a:r>
              <a:rPr lang="en-US" altLang="ko-KR" dirty="0">
                <a:latin typeface="+mn-lt"/>
              </a:rPr>
              <a:t>: </a:t>
            </a:r>
            <a:r>
              <a:rPr lang="en-US" altLang="ko-KR" dirty="0" err="1">
                <a:latin typeface="+mn-lt"/>
              </a:rPr>
              <a:t>scanLeDevice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함수 활성화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STOP </a:t>
            </a:r>
            <a:r>
              <a:rPr lang="ko-KR" altLang="en-US" dirty="0">
                <a:latin typeface="+mn-lt"/>
              </a:rPr>
              <a:t>버튼 </a:t>
            </a:r>
            <a:r>
              <a:rPr lang="en-US" altLang="ko-KR" dirty="0">
                <a:latin typeface="+mn-lt"/>
              </a:rPr>
              <a:t>: </a:t>
            </a:r>
            <a:r>
              <a:rPr lang="en-US" altLang="ko-KR" dirty="0" err="1">
                <a:latin typeface="+mn-lt"/>
              </a:rPr>
              <a:t>scanLeDevice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함수 비활성화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MAKE FILE </a:t>
            </a:r>
            <a:r>
              <a:rPr lang="ko-KR" altLang="en-US" dirty="0">
                <a:latin typeface="+mn-lt"/>
              </a:rPr>
              <a:t>버튼 </a:t>
            </a:r>
            <a:r>
              <a:rPr lang="en-US" altLang="ko-KR" dirty="0">
                <a:latin typeface="+mn-lt"/>
              </a:rPr>
              <a:t>: </a:t>
            </a:r>
            <a:r>
              <a:rPr lang="en-US" altLang="ko-KR" dirty="0" err="1">
                <a:latin typeface="+mn-lt"/>
              </a:rPr>
              <a:t>makeFile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함수 호출</a:t>
            </a:r>
            <a:endParaRPr lang="en-US" altLang="ko-KR" dirty="0">
              <a:latin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C761420-7C35-4AA1-9D80-B552366FDCCE}"/>
              </a:ext>
            </a:extLst>
          </p:cNvPr>
          <p:cNvSpPr/>
          <p:nvPr/>
        </p:nvSpPr>
        <p:spPr>
          <a:xfrm>
            <a:off x="2934879" y="1620078"/>
            <a:ext cx="2234381" cy="62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B43ABD4-0138-4930-BD65-9920F3BE4D02}"/>
              </a:ext>
            </a:extLst>
          </p:cNvPr>
          <p:cNvGrpSpPr/>
          <p:nvPr/>
        </p:nvGrpSpPr>
        <p:grpSpPr>
          <a:xfrm>
            <a:off x="790574" y="2636912"/>
            <a:ext cx="7381825" cy="3672408"/>
            <a:chOff x="1703926" y="2701340"/>
            <a:chExt cx="6210692" cy="294190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4E7776F-EF30-6F48-840B-1DBB30504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926" y="2701340"/>
              <a:ext cx="6210692" cy="2941907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2CE097D-F2ED-43AB-BD55-EA595C0CD692}"/>
                </a:ext>
              </a:extLst>
            </p:cNvPr>
            <p:cNvSpPr/>
            <p:nvPr/>
          </p:nvSpPr>
          <p:spPr>
            <a:xfrm>
              <a:off x="2812622" y="4430086"/>
              <a:ext cx="1890874" cy="1821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43BAD1-94EC-4F64-869D-87CEF1FB7A96}"/>
                </a:ext>
              </a:extLst>
            </p:cNvPr>
            <p:cNvSpPr/>
            <p:nvPr/>
          </p:nvSpPr>
          <p:spPr>
            <a:xfrm>
              <a:off x="2812622" y="4870354"/>
              <a:ext cx="888866" cy="1821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7743E6E-2DCB-419C-8241-5A189699407D}"/>
                </a:ext>
              </a:extLst>
            </p:cNvPr>
            <p:cNvSpPr/>
            <p:nvPr/>
          </p:nvSpPr>
          <p:spPr>
            <a:xfrm>
              <a:off x="2582696" y="3684450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b="1" dirty="0"/>
                <a:t>1</a:t>
              </a:r>
              <a:endParaRPr kumimoji="1" lang="ko-Kore-KR" altLang="en-US" sz="1200" b="1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78F58A6-BB1C-4F9B-A45D-150C7A169550}"/>
                </a:ext>
              </a:extLst>
            </p:cNvPr>
            <p:cNvSpPr/>
            <p:nvPr/>
          </p:nvSpPr>
          <p:spPr>
            <a:xfrm>
              <a:off x="2582696" y="4421869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2</a:t>
              </a:r>
              <a:endParaRPr kumimoji="1" lang="ko-Kore-KR" altLang="en-US" sz="1200" b="1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18571FC-AE00-4E1B-94F5-DBEBD0C79579}"/>
                </a:ext>
              </a:extLst>
            </p:cNvPr>
            <p:cNvSpPr/>
            <p:nvPr/>
          </p:nvSpPr>
          <p:spPr>
            <a:xfrm>
              <a:off x="2582696" y="4889672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3</a:t>
              </a:r>
              <a:endParaRPr kumimoji="1" lang="ko-Kore-KR" altLang="en-US" sz="1200" b="1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40EFCC4-4336-BE40-970C-C84228A9BFC5}"/>
                </a:ext>
              </a:extLst>
            </p:cNvPr>
            <p:cNvSpPr/>
            <p:nvPr/>
          </p:nvSpPr>
          <p:spPr>
            <a:xfrm>
              <a:off x="2812622" y="3701803"/>
              <a:ext cx="1890874" cy="1821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24706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628AC-F482-430A-8340-AC10DAB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+mn-lt"/>
              </a:rPr>
              <a:t>scanLeDevice</a:t>
            </a:r>
            <a:r>
              <a:rPr lang="en-US" altLang="ko-KR" dirty="0">
                <a:latin typeface="+mn-lt"/>
              </a:rPr>
              <a:t>() </a:t>
            </a:r>
            <a:r>
              <a:rPr lang="ko-KR" altLang="en-US" dirty="0">
                <a:latin typeface="+mn-lt"/>
              </a:rPr>
              <a:t>함수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BLE</a:t>
            </a:r>
            <a:r>
              <a:rPr lang="ko-KR" altLang="en-US" dirty="0">
                <a:latin typeface="+mn-lt"/>
              </a:rPr>
              <a:t> 신호 </a:t>
            </a:r>
            <a:r>
              <a:rPr lang="en-US" altLang="ko-KR" dirty="0">
                <a:latin typeface="+mn-lt"/>
              </a:rPr>
              <a:t>scan</a:t>
            </a:r>
            <a:r>
              <a:rPr lang="ko-KR" altLang="en-US" dirty="0">
                <a:latin typeface="+mn-lt"/>
              </a:rPr>
              <a:t>을 시작하고 종료하는 함수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매개변수로 </a:t>
            </a:r>
            <a:r>
              <a:rPr lang="en-US" altLang="ko-KR" dirty="0">
                <a:latin typeface="+mn-lt"/>
              </a:rPr>
              <a:t>True</a:t>
            </a:r>
            <a:r>
              <a:rPr lang="ko-KR" altLang="en-US" dirty="0">
                <a:latin typeface="+mn-lt"/>
              </a:rPr>
              <a:t>가 들어오면</a:t>
            </a:r>
            <a:r>
              <a:rPr lang="en-US" altLang="ko-KR" dirty="0">
                <a:latin typeface="+mn-lt"/>
              </a:rPr>
              <a:t>, </a:t>
            </a:r>
            <a:r>
              <a:rPr lang="en-US" altLang="ko-KR" dirty="0" err="1">
                <a:latin typeface="+mn-lt"/>
              </a:rPr>
              <a:t>startScan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함수를 호출해서 </a:t>
            </a:r>
            <a:r>
              <a:rPr lang="en-US" altLang="ko-KR" dirty="0">
                <a:latin typeface="+mn-lt"/>
              </a:rPr>
              <a:t>BLE </a:t>
            </a:r>
            <a:r>
              <a:rPr lang="ko-KR" altLang="en-US" dirty="0">
                <a:latin typeface="+mn-lt"/>
              </a:rPr>
              <a:t>신호 스캔 시작</a:t>
            </a:r>
            <a:endParaRPr lang="en-US" altLang="ko-KR" dirty="0">
              <a:latin typeface="+mn-lt"/>
            </a:endParaRPr>
          </a:p>
          <a:p>
            <a:pPr lvl="3"/>
            <a:r>
              <a:rPr lang="en-US" altLang="ko-KR" dirty="0" err="1">
                <a:latin typeface="+mn-lt"/>
              </a:rPr>
              <a:t>filterList</a:t>
            </a:r>
            <a:r>
              <a:rPr lang="en-US" altLang="ko-KR" dirty="0">
                <a:latin typeface="+mn-lt"/>
              </a:rPr>
              <a:t> : </a:t>
            </a:r>
            <a:r>
              <a:rPr lang="ko-KR" altLang="en-US" dirty="0">
                <a:latin typeface="+mn-lt"/>
              </a:rPr>
              <a:t>특정한 </a:t>
            </a:r>
            <a:r>
              <a:rPr lang="en-US" altLang="ko-KR" dirty="0">
                <a:latin typeface="+mn-lt"/>
              </a:rPr>
              <a:t>BLE </a:t>
            </a:r>
            <a:r>
              <a:rPr lang="ko-KR" altLang="en-US" dirty="0">
                <a:latin typeface="+mn-lt"/>
              </a:rPr>
              <a:t>장치를 찾기 위한 </a:t>
            </a:r>
            <a:r>
              <a:rPr lang="en-US" altLang="ko-KR" dirty="0" err="1">
                <a:latin typeface="+mn-lt"/>
              </a:rPr>
              <a:t>ScanFilters</a:t>
            </a:r>
            <a:r>
              <a:rPr lang="ko-KR" altLang="en-US" dirty="0">
                <a:latin typeface="+mn-lt"/>
              </a:rPr>
              <a:t> 리스트</a:t>
            </a:r>
            <a:endParaRPr lang="en-US" altLang="ko-KR" dirty="0">
              <a:latin typeface="+mn-lt"/>
            </a:endParaRPr>
          </a:p>
          <a:p>
            <a:pPr lvl="3"/>
            <a:r>
              <a:rPr lang="en-US" altLang="ko-KR" dirty="0">
                <a:latin typeface="+mn-lt"/>
              </a:rPr>
              <a:t>settings : </a:t>
            </a:r>
            <a:r>
              <a:rPr lang="ko-KR" altLang="en-US" dirty="0">
                <a:latin typeface="+mn-lt"/>
              </a:rPr>
              <a:t>스캔 관련 설정 </a:t>
            </a:r>
            <a:r>
              <a:rPr lang="en-US" altLang="ko-KR" dirty="0">
                <a:latin typeface="+mn-lt"/>
              </a:rPr>
              <a:t>(ex. </a:t>
            </a:r>
            <a:r>
              <a:rPr lang="ko-KR" altLang="en-US" dirty="0">
                <a:latin typeface="+mn-lt"/>
              </a:rPr>
              <a:t>저전력 모드 설정</a:t>
            </a:r>
            <a:r>
              <a:rPr lang="en-US" altLang="ko-KR" dirty="0">
                <a:latin typeface="+mn-lt"/>
              </a:rPr>
              <a:t>)</a:t>
            </a:r>
          </a:p>
          <a:p>
            <a:pPr lvl="3"/>
            <a:r>
              <a:rPr lang="en-US" altLang="ko-KR" dirty="0" err="1">
                <a:latin typeface="+mn-lt"/>
              </a:rPr>
              <a:t>mScanCallback</a:t>
            </a:r>
            <a:r>
              <a:rPr lang="en-US" altLang="ko-KR" dirty="0">
                <a:latin typeface="+mn-lt"/>
              </a:rPr>
              <a:t> : </a:t>
            </a:r>
            <a:r>
              <a:rPr lang="ko-KR" altLang="en-US" dirty="0">
                <a:latin typeface="+mn-lt"/>
              </a:rPr>
              <a:t>스캔 결과를 전달하기 위한 </a:t>
            </a:r>
            <a:r>
              <a:rPr lang="ko-KR" altLang="en-US" dirty="0" err="1">
                <a:latin typeface="+mn-lt"/>
              </a:rPr>
              <a:t>콜백</a:t>
            </a:r>
            <a:r>
              <a:rPr lang="ko-KR" altLang="en-US" dirty="0">
                <a:latin typeface="+mn-lt"/>
              </a:rPr>
              <a:t> 함수 </a:t>
            </a:r>
            <a:r>
              <a:rPr lang="en-US" altLang="ko-KR" dirty="0">
                <a:latin typeface="+mn-lt"/>
              </a:rPr>
              <a:t>(</a:t>
            </a:r>
            <a:r>
              <a:rPr lang="ko-KR" altLang="en-US" dirty="0">
                <a:latin typeface="+mn-lt"/>
              </a:rPr>
              <a:t>스캔이 되면 </a:t>
            </a:r>
            <a:r>
              <a:rPr lang="en-US" altLang="ko-KR" dirty="0" err="1">
                <a:latin typeface="+mn-lt"/>
              </a:rPr>
              <a:t>mScanCallback</a:t>
            </a:r>
            <a:r>
              <a:rPr lang="ko-KR" altLang="en-US" dirty="0">
                <a:latin typeface="+mn-lt"/>
              </a:rPr>
              <a:t>이 호출됨</a:t>
            </a:r>
            <a:r>
              <a:rPr lang="en-US" altLang="ko-KR" dirty="0">
                <a:latin typeface="+mn-lt"/>
              </a:rPr>
              <a:t>)</a:t>
            </a:r>
          </a:p>
          <a:p>
            <a:pPr lvl="2"/>
            <a:r>
              <a:rPr lang="ko-KR" altLang="en-US" dirty="0">
                <a:latin typeface="+mn-lt"/>
              </a:rPr>
              <a:t>매개변수로 </a:t>
            </a:r>
            <a:r>
              <a:rPr lang="en-US" altLang="ko-KR" dirty="0">
                <a:latin typeface="+mn-lt"/>
              </a:rPr>
              <a:t>False</a:t>
            </a:r>
            <a:r>
              <a:rPr lang="ko-KR" altLang="en-US" dirty="0">
                <a:latin typeface="+mn-lt"/>
              </a:rPr>
              <a:t>가 들어오면</a:t>
            </a:r>
            <a:r>
              <a:rPr lang="en-US" altLang="ko-KR" dirty="0">
                <a:latin typeface="+mn-lt"/>
              </a:rPr>
              <a:t>,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 err="1">
                <a:latin typeface="+mn-lt"/>
              </a:rPr>
              <a:t>stopScan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함수를 호출해서 </a:t>
            </a:r>
            <a:r>
              <a:rPr lang="en-US" altLang="ko-KR" dirty="0">
                <a:latin typeface="+mn-lt"/>
              </a:rPr>
              <a:t>BLE </a:t>
            </a:r>
            <a:r>
              <a:rPr lang="ko-KR" altLang="en-US" dirty="0">
                <a:latin typeface="+mn-lt"/>
              </a:rPr>
              <a:t>신호 스캔 종료</a:t>
            </a:r>
            <a:endParaRPr lang="en-US" altLang="ko-KR" dirty="0">
              <a:latin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C761420-7C35-4AA1-9D80-B552366FDCCE}"/>
              </a:ext>
            </a:extLst>
          </p:cNvPr>
          <p:cNvSpPr/>
          <p:nvPr/>
        </p:nvSpPr>
        <p:spPr>
          <a:xfrm>
            <a:off x="2934879" y="1620078"/>
            <a:ext cx="2234381" cy="62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EDF40B-62FE-4BA7-B6A4-DA857E608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53" y="3645024"/>
            <a:ext cx="6693694" cy="21145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3FD5E5E-6571-4157-ABD1-56D18AC47C0F}"/>
              </a:ext>
            </a:extLst>
          </p:cNvPr>
          <p:cNvSpPr/>
          <p:nvPr/>
        </p:nvSpPr>
        <p:spPr>
          <a:xfrm>
            <a:off x="2327415" y="4263315"/>
            <a:ext cx="5591432" cy="205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BFBC1C-6E6F-49E4-A53E-F90A79393A73}"/>
              </a:ext>
            </a:extLst>
          </p:cNvPr>
          <p:cNvSpPr/>
          <p:nvPr/>
        </p:nvSpPr>
        <p:spPr>
          <a:xfrm>
            <a:off x="2316173" y="4650884"/>
            <a:ext cx="3428808" cy="205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88B0C50-31AE-42C3-8482-1A906526CA64}"/>
              </a:ext>
            </a:extLst>
          </p:cNvPr>
          <p:cNvSpPr/>
          <p:nvPr/>
        </p:nvSpPr>
        <p:spPr>
          <a:xfrm>
            <a:off x="2098712" y="4270142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9D232D4-C58E-49F4-B567-D17829E79144}"/>
              </a:ext>
            </a:extLst>
          </p:cNvPr>
          <p:cNvSpPr/>
          <p:nvPr/>
        </p:nvSpPr>
        <p:spPr>
          <a:xfrm>
            <a:off x="2098712" y="4667252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2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767999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628AC-F482-430A-8340-AC10DAB12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980728"/>
            <a:ext cx="8833544" cy="2505843"/>
          </a:xfrm>
        </p:spPr>
        <p:txBody>
          <a:bodyPr/>
          <a:lstStyle/>
          <a:p>
            <a:r>
              <a:rPr lang="en-US" altLang="ko-KR" sz="1200" dirty="0" err="1">
                <a:latin typeface="+mn-lt"/>
              </a:rPr>
              <a:t>ScanCallback</a:t>
            </a:r>
            <a:r>
              <a:rPr lang="en-US" altLang="ko-KR" sz="1200" dirty="0">
                <a:latin typeface="+mn-lt"/>
              </a:rPr>
              <a:t>() </a:t>
            </a:r>
            <a:r>
              <a:rPr lang="ko-KR" altLang="en-US" sz="1200" dirty="0">
                <a:latin typeface="+mn-lt"/>
              </a:rPr>
              <a:t>함수</a:t>
            </a:r>
            <a:endParaRPr lang="en-US" altLang="ko-KR" sz="1200" dirty="0">
              <a:latin typeface="+mn-lt"/>
            </a:endParaRPr>
          </a:p>
          <a:p>
            <a:pPr lvl="1"/>
            <a:r>
              <a:rPr lang="ko-KR" altLang="en-US" sz="1100" dirty="0" err="1">
                <a:latin typeface="+mn-lt"/>
              </a:rPr>
              <a:t>스캔된</a:t>
            </a:r>
            <a:r>
              <a:rPr lang="ko-KR" altLang="en-US" sz="1100" dirty="0">
                <a:latin typeface="+mn-lt"/>
              </a:rPr>
              <a:t> </a:t>
            </a:r>
            <a:r>
              <a:rPr lang="en-US" altLang="ko-KR" sz="1100" dirty="0">
                <a:latin typeface="+mn-lt"/>
              </a:rPr>
              <a:t>BLE </a:t>
            </a:r>
            <a:r>
              <a:rPr lang="ko-KR" altLang="en-US" sz="1100" dirty="0">
                <a:latin typeface="+mn-lt"/>
              </a:rPr>
              <a:t>장비 정보 가져오기</a:t>
            </a:r>
            <a:endParaRPr lang="en-US" altLang="ko-KR" sz="1100" dirty="0">
              <a:latin typeface="+mn-lt"/>
            </a:endParaRPr>
          </a:p>
          <a:p>
            <a:pPr lvl="2"/>
            <a:r>
              <a:rPr lang="en-US" altLang="ko-KR" sz="1050" dirty="0">
                <a:latin typeface="+mn-lt"/>
              </a:rPr>
              <a:t>MAC </a:t>
            </a:r>
            <a:r>
              <a:rPr lang="ko-KR" altLang="en-US" sz="1050" dirty="0">
                <a:latin typeface="+mn-lt"/>
              </a:rPr>
              <a:t>주소 획득</a:t>
            </a:r>
            <a:endParaRPr lang="en-US" altLang="ko-KR" sz="1050" dirty="0">
              <a:latin typeface="+mn-lt"/>
            </a:endParaRPr>
          </a:p>
          <a:p>
            <a:pPr lvl="2"/>
            <a:r>
              <a:rPr lang="en-US" altLang="ko-KR" sz="1050" dirty="0">
                <a:latin typeface="+mn-lt"/>
              </a:rPr>
              <a:t>RSSI </a:t>
            </a:r>
            <a:r>
              <a:rPr lang="ko-KR" altLang="en-US" sz="1050" dirty="0">
                <a:latin typeface="+mn-lt"/>
              </a:rPr>
              <a:t>값 획득</a:t>
            </a:r>
            <a:endParaRPr lang="en-US" altLang="ko-KR" sz="1050" dirty="0">
              <a:latin typeface="+mn-lt"/>
            </a:endParaRPr>
          </a:p>
          <a:p>
            <a:pPr lvl="1"/>
            <a:r>
              <a:rPr lang="en-US" altLang="ko-KR" sz="1100" dirty="0" err="1">
                <a:latin typeface="+mn-lt"/>
              </a:rPr>
              <a:t>beaconMacAddress</a:t>
            </a:r>
            <a:r>
              <a:rPr lang="ko-KR" altLang="en-US" sz="1100" dirty="0">
                <a:latin typeface="+mn-lt"/>
              </a:rPr>
              <a:t>에 등록된 </a:t>
            </a:r>
            <a:r>
              <a:rPr lang="en-US" altLang="ko-KR" sz="1100" dirty="0">
                <a:latin typeface="+mn-lt"/>
              </a:rPr>
              <a:t>BLE </a:t>
            </a:r>
            <a:r>
              <a:rPr lang="ko-KR" altLang="en-US" sz="1100" dirty="0">
                <a:latin typeface="+mn-lt"/>
              </a:rPr>
              <a:t>신호가 모두 </a:t>
            </a:r>
            <a:r>
              <a:rPr lang="ko-KR" altLang="en-US" sz="1100" dirty="0" err="1">
                <a:latin typeface="+mn-lt"/>
              </a:rPr>
              <a:t>스캔되었는지</a:t>
            </a:r>
            <a:r>
              <a:rPr lang="ko-KR" altLang="en-US" sz="1100" dirty="0">
                <a:latin typeface="+mn-lt"/>
              </a:rPr>
              <a:t> 확인</a:t>
            </a:r>
            <a:endParaRPr lang="en-US" altLang="ko-KR" sz="1100" dirty="0">
              <a:latin typeface="+mn-lt"/>
            </a:endParaRPr>
          </a:p>
          <a:p>
            <a:pPr lvl="1"/>
            <a:r>
              <a:rPr lang="ko-KR" altLang="en-US" sz="1100" dirty="0" err="1">
                <a:latin typeface="+mn-lt"/>
              </a:rPr>
              <a:t>스캔된</a:t>
            </a:r>
            <a:r>
              <a:rPr lang="ko-KR" altLang="en-US" sz="1100" dirty="0">
                <a:latin typeface="+mn-lt"/>
              </a:rPr>
              <a:t> 정보 출력 내용 구성</a:t>
            </a:r>
            <a:endParaRPr lang="en-US" altLang="ko-KR" sz="1100" dirty="0">
              <a:latin typeface="+mn-lt"/>
            </a:endParaRPr>
          </a:p>
          <a:p>
            <a:pPr lvl="2"/>
            <a:r>
              <a:rPr lang="en-US" altLang="ko-KR" sz="1050" dirty="0">
                <a:latin typeface="+mn-lt"/>
                <a:cs typeface="Times New Roman" panose="02020603050405020304" pitchFamily="18" charset="0"/>
              </a:rPr>
              <a:t>Timestamp</a:t>
            </a:r>
          </a:p>
          <a:p>
            <a:pPr lvl="2"/>
            <a:r>
              <a:rPr lang="ko-KR" altLang="en-US" sz="1050" dirty="0" err="1">
                <a:latin typeface="+mn-lt"/>
                <a:cs typeface="Times New Roman" panose="02020603050405020304" pitchFamily="18" charset="0"/>
              </a:rPr>
              <a:t>비콘</a:t>
            </a:r>
            <a:r>
              <a:rPr lang="ko-KR" altLang="en-US" sz="105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sz="1050" dirty="0">
                <a:latin typeface="+mn-lt"/>
                <a:cs typeface="Times New Roman" panose="02020603050405020304" pitchFamily="18" charset="0"/>
              </a:rPr>
              <a:t>1 RSSI </a:t>
            </a:r>
            <a:r>
              <a:rPr lang="ko-KR" altLang="en-US" sz="1050" dirty="0">
                <a:latin typeface="+mn-lt"/>
                <a:cs typeface="Times New Roman" panose="02020603050405020304" pitchFamily="18" charset="0"/>
              </a:rPr>
              <a:t>값</a:t>
            </a:r>
            <a:endParaRPr lang="en-US" altLang="ko-KR" sz="1050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ko-KR" altLang="en-US" sz="1050" dirty="0" err="1">
                <a:latin typeface="+mn-lt"/>
                <a:cs typeface="Times New Roman" panose="02020603050405020304" pitchFamily="18" charset="0"/>
              </a:rPr>
              <a:t>비콘</a:t>
            </a:r>
            <a:r>
              <a:rPr lang="ko-KR" altLang="en-US" sz="105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sz="1050" dirty="0">
                <a:latin typeface="+mn-lt"/>
                <a:cs typeface="Times New Roman" panose="02020603050405020304" pitchFamily="18" charset="0"/>
              </a:rPr>
              <a:t>2 RSSI </a:t>
            </a:r>
            <a:r>
              <a:rPr lang="ko-KR" altLang="en-US" sz="1050" dirty="0">
                <a:latin typeface="+mn-lt"/>
                <a:cs typeface="Times New Roman" panose="02020603050405020304" pitchFamily="18" charset="0"/>
              </a:rPr>
              <a:t>값</a:t>
            </a:r>
            <a:endParaRPr lang="en-US" altLang="ko-KR" sz="1050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ko-KR" altLang="en-US" sz="1050" dirty="0" err="1">
                <a:latin typeface="+mn-lt"/>
                <a:cs typeface="Times New Roman" panose="02020603050405020304" pitchFamily="18" charset="0"/>
              </a:rPr>
              <a:t>비콘</a:t>
            </a:r>
            <a:r>
              <a:rPr lang="ko-KR" altLang="en-US" sz="105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sz="1050" dirty="0">
                <a:latin typeface="+mn-lt"/>
                <a:cs typeface="Times New Roman" panose="02020603050405020304" pitchFamily="18" charset="0"/>
              </a:rPr>
              <a:t>3 RSSI </a:t>
            </a:r>
            <a:r>
              <a:rPr lang="ko-KR" altLang="en-US" sz="1050" dirty="0">
                <a:latin typeface="+mn-lt"/>
                <a:cs typeface="Times New Roman" panose="02020603050405020304" pitchFamily="18" charset="0"/>
              </a:rPr>
              <a:t>값</a:t>
            </a:r>
            <a:endParaRPr lang="en-US" altLang="ko-KR" sz="1050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en-US" altLang="ko-KR" sz="1050" dirty="0">
                <a:latin typeface="+mn-lt"/>
                <a:cs typeface="Times New Roman" panose="02020603050405020304" pitchFamily="18" charset="0"/>
              </a:rPr>
              <a:t>Cell ID</a:t>
            </a:r>
          </a:p>
          <a:p>
            <a:pPr lvl="1"/>
            <a:r>
              <a:rPr lang="ko-KR" altLang="en-US" sz="1100" dirty="0">
                <a:latin typeface="+mn-lt"/>
                <a:cs typeface="Times New Roman" panose="02020603050405020304" pitchFamily="18" charset="0"/>
              </a:rPr>
              <a:t>이후 파일 저장을 위해</a:t>
            </a:r>
            <a:br>
              <a:rPr lang="en-US" altLang="ko-KR" sz="1100" dirty="0">
                <a:latin typeface="+mn-lt"/>
                <a:cs typeface="Times New Roman" panose="02020603050405020304" pitchFamily="18" charset="0"/>
              </a:rPr>
            </a:br>
            <a:r>
              <a:rPr lang="ko-KR" altLang="en-US" sz="1100" dirty="0">
                <a:latin typeface="+mn-lt"/>
                <a:cs typeface="Times New Roman" panose="02020603050405020304" pitchFamily="18" charset="0"/>
              </a:rPr>
              <a:t>리스트에 정보 저장</a:t>
            </a:r>
            <a:endParaRPr lang="en-US" altLang="ko-KR" sz="1100" dirty="0">
              <a:latin typeface="+mn-lt"/>
            </a:endParaRPr>
          </a:p>
          <a:p>
            <a:pPr lvl="1"/>
            <a:r>
              <a:rPr lang="ko-KR" altLang="en-US" sz="1100" dirty="0">
                <a:latin typeface="+mn-lt"/>
              </a:rPr>
              <a:t>정보 출력</a:t>
            </a:r>
            <a:endParaRPr lang="en-US" altLang="ko-KR" sz="1100" dirty="0">
              <a:latin typeface="+mn-lt"/>
            </a:endParaRPr>
          </a:p>
          <a:p>
            <a:pPr lvl="2"/>
            <a:endParaRPr lang="en-US" altLang="ko-KR" sz="1050" dirty="0">
              <a:latin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8D3BE6-633C-4648-81AF-6B07E9090595}"/>
              </a:ext>
            </a:extLst>
          </p:cNvPr>
          <p:cNvGrpSpPr/>
          <p:nvPr/>
        </p:nvGrpSpPr>
        <p:grpSpPr>
          <a:xfrm>
            <a:off x="611560" y="3543422"/>
            <a:ext cx="7848872" cy="2837905"/>
            <a:chOff x="2859316" y="3063084"/>
            <a:chExt cx="6243700" cy="260744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96E2BFF-B928-45A5-95D0-FE498B17E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9316" y="3063084"/>
              <a:ext cx="6240236" cy="260744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90F67A6-66E4-4AC0-A5BF-8D78EA014BF4}"/>
                </a:ext>
              </a:extLst>
            </p:cNvPr>
            <p:cNvSpPr/>
            <p:nvPr/>
          </p:nvSpPr>
          <p:spPr>
            <a:xfrm>
              <a:off x="3586798" y="4089148"/>
              <a:ext cx="2476938" cy="1330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B50F55-120A-4F04-90B3-E5404E9B6047}"/>
                </a:ext>
              </a:extLst>
            </p:cNvPr>
            <p:cNvSpPr/>
            <p:nvPr/>
          </p:nvSpPr>
          <p:spPr>
            <a:xfrm>
              <a:off x="3582798" y="4222174"/>
              <a:ext cx="5520218" cy="26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3E3A6D1-0513-4FCD-9CAB-875EA82E4CB2}"/>
                </a:ext>
              </a:extLst>
            </p:cNvPr>
            <p:cNvSpPr/>
            <p:nvPr/>
          </p:nvSpPr>
          <p:spPr>
            <a:xfrm>
              <a:off x="3582797" y="4737728"/>
              <a:ext cx="2766155" cy="5208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10E416-07BE-450A-B7BE-C8A12FE766E4}"/>
                </a:ext>
              </a:extLst>
            </p:cNvPr>
            <p:cNvSpPr/>
            <p:nvPr/>
          </p:nvSpPr>
          <p:spPr>
            <a:xfrm>
              <a:off x="3328106" y="3578639"/>
              <a:ext cx="3116358" cy="1330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0B980A-4BB5-411C-97D7-4690AB55DCF7}"/>
                </a:ext>
              </a:extLst>
            </p:cNvPr>
            <p:cNvSpPr/>
            <p:nvPr/>
          </p:nvSpPr>
          <p:spPr>
            <a:xfrm>
              <a:off x="6838465" y="3837431"/>
              <a:ext cx="1114813" cy="1330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F15A3F4-34B2-4819-A2D1-837656AB8AE8}"/>
                </a:ext>
              </a:extLst>
            </p:cNvPr>
            <p:cNvSpPr/>
            <p:nvPr/>
          </p:nvSpPr>
          <p:spPr>
            <a:xfrm>
              <a:off x="5506484" y="3837431"/>
              <a:ext cx="1262099" cy="1330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933006E-D38C-475C-916D-8CDA4F5174B9}"/>
                </a:ext>
              </a:extLst>
            </p:cNvPr>
            <p:cNvSpPr/>
            <p:nvPr/>
          </p:nvSpPr>
          <p:spPr>
            <a:xfrm>
              <a:off x="6540882" y="3965995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2</a:t>
              </a:r>
              <a:endParaRPr kumimoji="1" lang="ko-Kore-KR" altLang="en-US" sz="1200" b="1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07CEAB4-C6B2-4A0B-88FB-2463EBF97F64}"/>
                </a:ext>
              </a:extLst>
            </p:cNvPr>
            <p:cNvSpPr/>
            <p:nvPr/>
          </p:nvSpPr>
          <p:spPr>
            <a:xfrm>
              <a:off x="7753038" y="3969096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3</a:t>
              </a:r>
              <a:endParaRPr kumimoji="1" lang="ko-Kore-KR" altLang="en-US" sz="1200" b="1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5A5955C-B829-4AE5-9302-92EAD0D9955D}"/>
                </a:ext>
              </a:extLst>
            </p:cNvPr>
            <p:cNvSpPr/>
            <p:nvPr/>
          </p:nvSpPr>
          <p:spPr>
            <a:xfrm>
              <a:off x="3483575" y="3949986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4</a:t>
              </a:r>
              <a:endParaRPr kumimoji="1" lang="ko-Kore-KR" altLang="en-US" sz="1200" b="1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38D27E6-E4A0-450B-B935-392C04897DB4}"/>
                </a:ext>
              </a:extLst>
            </p:cNvPr>
            <p:cNvSpPr/>
            <p:nvPr/>
          </p:nvSpPr>
          <p:spPr>
            <a:xfrm>
              <a:off x="3404724" y="4263118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5</a:t>
              </a:r>
              <a:endParaRPr kumimoji="1" lang="ko-Kore-KR" altLang="en-US" sz="1200" b="1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69C5472-675D-4804-B0DE-EDF1D60C8A6A}"/>
                </a:ext>
              </a:extLst>
            </p:cNvPr>
            <p:cNvSpPr/>
            <p:nvPr/>
          </p:nvSpPr>
          <p:spPr>
            <a:xfrm>
              <a:off x="3167443" y="3561159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b="1" dirty="0"/>
                <a:t>1</a:t>
              </a:r>
              <a:endParaRPr kumimoji="1" lang="ko-Kore-KR" altLang="en-US" sz="1200" b="1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54BB6F1-F11A-4DEB-87ED-429E00E9CB7B}"/>
                </a:ext>
              </a:extLst>
            </p:cNvPr>
            <p:cNvSpPr/>
            <p:nvPr/>
          </p:nvSpPr>
          <p:spPr>
            <a:xfrm>
              <a:off x="3400672" y="4854432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7</a:t>
              </a:r>
              <a:endParaRPr kumimoji="1" lang="ko-Kore-KR" altLang="en-US" sz="1200" b="1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ADD1706-382D-4CCE-B89C-F6871667BAF9}"/>
                </a:ext>
              </a:extLst>
            </p:cNvPr>
            <p:cNvSpPr/>
            <p:nvPr/>
          </p:nvSpPr>
          <p:spPr>
            <a:xfrm>
              <a:off x="3582797" y="4606306"/>
              <a:ext cx="1210733" cy="1314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124A21C-9A79-4BB4-9BC0-6FCEFF3946D3}"/>
                </a:ext>
              </a:extLst>
            </p:cNvPr>
            <p:cNvSpPr/>
            <p:nvPr/>
          </p:nvSpPr>
          <p:spPr>
            <a:xfrm>
              <a:off x="3400672" y="4588375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6</a:t>
              </a:r>
              <a:endParaRPr kumimoji="1" lang="ko-Kore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261443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628AC-F482-430A-8340-AC10DAB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+mn-lt"/>
              </a:rPr>
              <a:t>setBeaconMacAddress</a:t>
            </a:r>
            <a:r>
              <a:rPr lang="en-US" altLang="ko-KR" dirty="0">
                <a:latin typeface="+mn-lt"/>
              </a:rPr>
              <a:t>()</a:t>
            </a:r>
            <a:r>
              <a:rPr lang="ko-KR" altLang="en-US" dirty="0">
                <a:latin typeface="+mn-lt"/>
              </a:rPr>
              <a:t> 함수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지정된 </a:t>
            </a:r>
            <a:r>
              <a:rPr lang="en-US" altLang="ko-KR" dirty="0">
                <a:latin typeface="+mn-lt"/>
              </a:rPr>
              <a:t>BLE </a:t>
            </a:r>
            <a:r>
              <a:rPr lang="ko-KR" altLang="en-US" dirty="0">
                <a:latin typeface="+mn-lt"/>
              </a:rPr>
              <a:t>장비의 신호만 수집하기 위함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BLE</a:t>
            </a:r>
            <a:r>
              <a:rPr lang="ko-KR" altLang="en-US" dirty="0">
                <a:latin typeface="+mn-lt"/>
              </a:rPr>
              <a:t> 장비의 </a:t>
            </a:r>
            <a:r>
              <a:rPr lang="en-US" altLang="ko-KR" dirty="0">
                <a:latin typeface="+mn-lt"/>
              </a:rPr>
              <a:t>MAC </a:t>
            </a:r>
            <a:r>
              <a:rPr lang="ko-KR" altLang="en-US" dirty="0">
                <a:latin typeface="+mn-lt"/>
              </a:rPr>
              <a:t>주소 저장을 위한 변수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BLE </a:t>
            </a:r>
            <a:r>
              <a:rPr lang="ko-KR" altLang="en-US" dirty="0">
                <a:latin typeface="+mn-lt"/>
              </a:rPr>
              <a:t>장비의 </a:t>
            </a:r>
            <a:r>
              <a:rPr lang="en-US" altLang="ko-KR" dirty="0">
                <a:latin typeface="+mn-lt"/>
              </a:rPr>
              <a:t>MAC </a:t>
            </a:r>
            <a:r>
              <a:rPr lang="ko-KR" altLang="en-US" dirty="0">
                <a:latin typeface="+mn-lt"/>
              </a:rPr>
              <a:t>주소를 변수에 저장하는 함수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스캔할 </a:t>
            </a:r>
            <a:r>
              <a:rPr lang="en-US" altLang="ko-KR" dirty="0">
                <a:latin typeface="+mn-lt"/>
              </a:rPr>
              <a:t>BLE</a:t>
            </a:r>
            <a:r>
              <a:rPr lang="ko-KR" altLang="en-US" dirty="0">
                <a:latin typeface="+mn-lt"/>
              </a:rPr>
              <a:t> 장비의 </a:t>
            </a:r>
            <a:r>
              <a:rPr lang="en-US" altLang="ko-KR" dirty="0">
                <a:latin typeface="+mn-lt"/>
              </a:rPr>
              <a:t>MAC </a:t>
            </a:r>
            <a:r>
              <a:rPr lang="ko-KR" altLang="en-US" dirty="0">
                <a:latin typeface="+mn-lt"/>
              </a:rPr>
              <a:t>주소 설정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유지보수를 편하게 하기 위해 </a:t>
            </a:r>
            <a:r>
              <a:rPr lang="en-US" altLang="ko-KR" dirty="0">
                <a:latin typeface="+mn-lt"/>
              </a:rPr>
              <a:t>Map </a:t>
            </a:r>
            <a:r>
              <a:rPr lang="ko-KR" altLang="en-US" dirty="0">
                <a:latin typeface="+mn-lt"/>
              </a:rPr>
              <a:t>사용</a:t>
            </a:r>
            <a:r>
              <a:rPr lang="en-US" altLang="ko-KR" dirty="0">
                <a:latin typeface="+mn-lt"/>
              </a:rPr>
              <a:t>(ex. </a:t>
            </a:r>
            <a:r>
              <a:rPr lang="ko-KR" altLang="en-US" dirty="0" err="1">
                <a:latin typeface="+mn-lt"/>
              </a:rPr>
              <a:t>비콘의</a:t>
            </a:r>
            <a:r>
              <a:rPr lang="ko-KR" altLang="en-US" dirty="0">
                <a:latin typeface="+mn-lt"/>
              </a:rPr>
              <a:t> 개수가 늘어났을 때</a:t>
            </a:r>
            <a:r>
              <a:rPr lang="en-US" altLang="ko-KR" dirty="0">
                <a:latin typeface="+mn-lt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16F2AC-9669-4B9E-A4B9-2DB20AD3F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761"/>
          <a:stretch/>
        </p:blipFill>
        <p:spPr>
          <a:xfrm>
            <a:off x="1516277" y="3227966"/>
            <a:ext cx="6066477" cy="127035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4555D-9030-45E6-AC78-1D84F8739869}"/>
              </a:ext>
            </a:extLst>
          </p:cNvPr>
          <p:cNvSpPr/>
          <p:nvPr/>
        </p:nvSpPr>
        <p:spPr>
          <a:xfrm>
            <a:off x="1525704" y="3227967"/>
            <a:ext cx="6057050" cy="187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C258433-A0F0-4A15-B002-31099E1C9F32}"/>
              </a:ext>
            </a:extLst>
          </p:cNvPr>
          <p:cNvSpPr/>
          <p:nvPr/>
        </p:nvSpPr>
        <p:spPr>
          <a:xfrm>
            <a:off x="1523348" y="3576640"/>
            <a:ext cx="4147943" cy="910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5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628AC-F482-430A-8340-AC10DAB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+mn-lt"/>
              </a:rPr>
              <a:t>makeFile</a:t>
            </a:r>
            <a:r>
              <a:rPr lang="en-US" altLang="ko-KR" dirty="0">
                <a:latin typeface="+mn-lt"/>
              </a:rPr>
              <a:t>()</a:t>
            </a:r>
            <a:r>
              <a:rPr lang="ko-KR" altLang="en-US" dirty="0">
                <a:latin typeface="+mn-lt"/>
              </a:rPr>
              <a:t> 함수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경로 지정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내부 저장소 디렉토리 경로 </a:t>
            </a:r>
            <a:r>
              <a:rPr lang="en-US" altLang="ko-KR" dirty="0">
                <a:latin typeface="+mn-lt"/>
              </a:rPr>
              <a:t>(</a:t>
            </a:r>
            <a:r>
              <a:rPr lang="en-US" altLang="ko-KR" dirty="0" err="1">
                <a:latin typeface="+mn-lt"/>
              </a:rPr>
              <a:t>getExternalFilesDir</a:t>
            </a:r>
            <a:r>
              <a:rPr lang="en-US" altLang="ko-KR" dirty="0">
                <a:latin typeface="+mn-lt"/>
              </a:rPr>
              <a:t>())</a:t>
            </a:r>
          </a:p>
          <a:p>
            <a:pPr lvl="2"/>
            <a:r>
              <a:rPr lang="ko-KR" altLang="en-US" dirty="0">
                <a:latin typeface="+mn-lt"/>
              </a:rPr>
              <a:t>위 경로에 존재하는 </a:t>
            </a:r>
            <a:r>
              <a:rPr lang="en-US" altLang="ko-KR" dirty="0">
                <a:latin typeface="+mn-lt"/>
              </a:rPr>
              <a:t>BLE </a:t>
            </a:r>
            <a:r>
              <a:rPr lang="ko-KR" altLang="en-US" dirty="0">
                <a:latin typeface="+mn-lt"/>
              </a:rPr>
              <a:t>디렉토리 사용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해당 디렉토리가 존재하지 않는 경우 디렉토리 생성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파일 생성 및 저장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 err="1">
                <a:latin typeface="+mn-lt"/>
              </a:rPr>
              <a:t>스캔된</a:t>
            </a:r>
            <a:r>
              <a:rPr lang="ko-KR" altLang="en-US" dirty="0">
                <a:latin typeface="+mn-lt"/>
              </a:rPr>
              <a:t> 데이터를 </a:t>
            </a:r>
            <a:r>
              <a:rPr lang="en-US" altLang="ko-KR" dirty="0">
                <a:latin typeface="+mn-lt"/>
              </a:rPr>
              <a:t>csv </a:t>
            </a:r>
            <a:r>
              <a:rPr lang="ko-KR" altLang="en-US" dirty="0">
                <a:latin typeface="+mn-lt"/>
              </a:rPr>
              <a:t>파일로 출력</a:t>
            </a:r>
            <a:endParaRPr lang="en-US" altLang="ko-KR" dirty="0">
              <a:latin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EE6459-E711-44A1-9947-2EB3495C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27" y="3501008"/>
            <a:ext cx="5185145" cy="226385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4555D-9030-45E6-AC78-1D84F8739869}"/>
              </a:ext>
            </a:extLst>
          </p:cNvPr>
          <p:cNvSpPr/>
          <p:nvPr/>
        </p:nvSpPr>
        <p:spPr>
          <a:xfrm>
            <a:off x="2325552" y="3661402"/>
            <a:ext cx="4178943" cy="176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48142EE-9D86-4192-AABA-8060996358BE}"/>
              </a:ext>
            </a:extLst>
          </p:cNvPr>
          <p:cNvSpPr/>
          <p:nvPr/>
        </p:nvSpPr>
        <p:spPr>
          <a:xfrm>
            <a:off x="2129286" y="3655878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7D913C-19E3-491F-AC53-D45027C98ADD}"/>
              </a:ext>
            </a:extLst>
          </p:cNvPr>
          <p:cNvSpPr/>
          <p:nvPr/>
        </p:nvSpPr>
        <p:spPr>
          <a:xfrm>
            <a:off x="2619563" y="4126527"/>
            <a:ext cx="2258809" cy="176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519F248-FF30-492F-B05C-0872B3B600F5}"/>
              </a:ext>
            </a:extLst>
          </p:cNvPr>
          <p:cNvSpPr/>
          <p:nvPr/>
        </p:nvSpPr>
        <p:spPr>
          <a:xfrm>
            <a:off x="2437437" y="4125253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33EE3-7EF7-47A4-9EC4-4BF6FF6E4369}"/>
              </a:ext>
            </a:extLst>
          </p:cNvPr>
          <p:cNvSpPr/>
          <p:nvPr/>
        </p:nvSpPr>
        <p:spPr>
          <a:xfrm>
            <a:off x="2619563" y="4303969"/>
            <a:ext cx="4485890" cy="172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9A8440D-D393-4AA6-8380-5DBAEBFFD766}"/>
              </a:ext>
            </a:extLst>
          </p:cNvPr>
          <p:cNvSpPr/>
          <p:nvPr/>
        </p:nvSpPr>
        <p:spPr>
          <a:xfrm>
            <a:off x="2437437" y="433224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20745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F2376-A8F6-5A45-A328-B8CC44AFE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200" dirty="0"/>
              <a:t>Introduction</a:t>
            </a:r>
            <a:endParaRPr kumimoji="1" lang="ko-KR" altLang="en-US" sz="4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3C3759-45C8-9B4E-9AC7-1D0583E4D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" y="908050"/>
            <a:ext cx="9045575" cy="5545138"/>
          </a:xfrm>
        </p:spPr>
        <p:txBody>
          <a:bodyPr/>
          <a:lstStyle/>
          <a:p>
            <a:r>
              <a:rPr kumimoji="1" lang="en-US" altLang="ko-KR" sz="2400" dirty="0"/>
              <a:t>There is a great </a:t>
            </a:r>
            <a:r>
              <a:rPr kumimoji="1" lang="en-US" altLang="ko-KR" sz="2400" dirty="0">
                <a:solidFill>
                  <a:srgbClr val="FF0000"/>
                </a:solidFill>
              </a:rPr>
              <a:t>waste of time</a:t>
            </a:r>
            <a:r>
              <a:rPr kumimoji="1" lang="en-US" altLang="ko-KR" sz="2400" dirty="0"/>
              <a:t> looking for a parking lot.</a:t>
            </a:r>
            <a:endParaRPr kumimoji="1" lang="ko-KR" altLang="en-US" sz="2400" dirty="0"/>
          </a:p>
        </p:txBody>
      </p:sp>
      <p:pic>
        <p:nvPicPr>
          <p:cNvPr id="2050" name="Picture 2" descr="Illustration of a car park">
            <a:extLst>
              <a:ext uri="{FF2B5EF4-FFF2-40B4-BE49-F238E27FC236}">
                <a16:creationId xmlns:a16="http://schemas.microsoft.com/office/drawing/2014/main" id="{7E219F63-E6E8-41E3-92CB-5216B1AE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28" y="1556792"/>
            <a:ext cx="7153144" cy="476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957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8CD2AA-93DE-4EAE-9B68-31900CFBA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561252D-8830-4CF3-8A9D-E8441DA5FF6A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06F140-22E8-4190-8FCD-277E824DE2CD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2C3A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AD6146-E919-48B6-8E8C-C0942401414F}"/>
                </a:ext>
              </a:extLst>
            </p:cNvPr>
            <p:cNvSpPr txBox="1"/>
            <p:nvPr/>
          </p:nvSpPr>
          <p:spPr>
            <a:xfrm>
              <a:off x="2247303" y="2884656"/>
              <a:ext cx="4671519" cy="101566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</a:rPr>
                <a:t>Related Work</a:t>
              </a:r>
              <a:endParaRPr lang="ko-KR" altLang="en-US" sz="6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299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AA99B-CE3F-F742-A0F7-FCEAC639A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Related</a:t>
            </a:r>
            <a:r>
              <a:rPr kumimoji="1" lang="ko-KR" altLang="en-US" dirty="0"/>
              <a:t> </a:t>
            </a:r>
            <a:r>
              <a:rPr kumimoji="1" lang="en-US" altLang="ko-KR" dirty="0"/>
              <a:t>Work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283879-4999-4F64-95E5-51C0CB304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22" y="1322448"/>
            <a:ext cx="3526652" cy="20991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E78F6F-15B3-422A-AF4C-55668BD8B7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42" t="26177" r="6476" b="3784"/>
          <a:stretch/>
        </p:blipFill>
        <p:spPr>
          <a:xfrm>
            <a:off x="502420" y="4113076"/>
            <a:ext cx="3526653" cy="2196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738F0A-BA2A-49C4-B3E1-61486C6B74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65" t="1469" r="8680" b="16539"/>
          <a:stretch/>
        </p:blipFill>
        <p:spPr>
          <a:xfrm>
            <a:off x="5076828" y="4113076"/>
            <a:ext cx="3639921" cy="2199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23E724-50FF-4A7E-8F8E-E03458F4C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9964" y="1325509"/>
            <a:ext cx="3639921" cy="21034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398112-99E8-4113-9EBB-16763987328B}"/>
              </a:ext>
            </a:extLst>
          </p:cNvPr>
          <p:cNvSpPr txBox="1"/>
          <p:nvPr/>
        </p:nvSpPr>
        <p:spPr>
          <a:xfrm>
            <a:off x="1509662" y="812979"/>
            <a:ext cx="151216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[1] GPS</a:t>
            </a:r>
            <a:endParaRPr lang="ko-KR" alt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E5EDA-231F-4ED0-9167-BB051282F52A}"/>
              </a:ext>
            </a:extLst>
          </p:cNvPr>
          <p:cNvSpPr txBox="1"/>
          <p:nvPr/>
        </p:nvSpPr>
        <p:spPr>
          <a:xfrm>
            <a:off x="1382649" y="3642127"/>
            <a:ext cx="176619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[3] Beacon</a:t>
            </a:r>
            <a:endParaRPr lang="ko-KR" alt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3E5498-F44E-4A9F-B61C-09FC64850258}"/>
              </a:ext>
            </a:extLst>
          </p:cNvPr>
          <p:cNvSpPr txBox="1"/>
          <p:nvPr/>
        </p:nvSpPr>
        <p:spPr>
          <a:xfrm>
            <a:off x="5468942" y="3606752"/>
            <a:ext cx="292196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[4] Ultrasonic </a:t>
            </a:r>
            <a:r>
              <a:rPr lang="en-US" altLang="ko-KR" sz="2000" dirty="0" err="1"/>
              <a:t>Wavees</a:t>
            </a:r>
            <a:endParaRPr lang="ko-KR" alt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ED3928-AEB1-45F6-8070-2D0ED43160A1}"/>
              </a:ext>
            </a:extLst>
          </p:cNvPr>
          <p:cNvSpPr txBox="1"/>
          <p:nvPr/>
        </p:nvSpPr>
        <p:spPr>
          <a:xfrm>
            <a:off x="5665465" y="894382"/>
            <a:ext cx="276480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[2] Magnetic Sensor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7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70FCEA-1011-4BEC-B41C-728E2BB80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B73234-5724-4CBC-BB4D-4CD0A4AC7EC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3E586-4EDF-44C5-AFE8-301E7AD3823B}"/>
              </a:ext>
            </a:extLst>
          </p:cNvPr>
          <p:cNvSpPr txBox="1"/>
          <p:nvPr/>
        </p:nvSpPr>
        <p:spPr>
          <a:xfrm>
            <a:off x="2247303" y="2884656"/>
            <a:ext cx="4671519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</a:rPr>
              <a:t>Methodology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337234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페이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C3A5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2523</TotalTime>
  <Words>3363</Words>
  <Application>Microsoft Office PowerPoint</Application>
  <PresentationFormat>화면 슬라이드 쇼(4:3)</PresentationFormat>
  <Paragraphs>1033</Paragraphs>
  <Slides>59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4" baseType="lpstr">
      <vt:lpstr>맑은 고딕</vt:lpstr>
      <vt:lpstr>Arial</vt:lpstr>
      <vt:lpstr>Times New Roman</vt:lpstr>
      <vt:lpstr>Wingdings</vt:lpstr>
      <vt:lpstr>기본페이지</vt:lpstr>
      <vt:lpstr>오픈소스전문프로젝트  02</vt:lpstr>
      <vt:lpstr>Report #02</vt:lpstr>
      <vt:lpstr>Instance  Smart Parking with Fine-grained Localization and User Status Sensing Based on Edge Computing</vt:lpstr>
      <vt:lpstr>Outline</vt:lpstr>
      <vt:lpstr>Outline</vt:lpstr>
      <vt:lpstr>Introduction</vt:lpstr>
      <vt:lpstr>PowerPoint 프레젠테이션</vt:lpstr>
      <vt:lpstr>Related Work</vt:lpstr>
      <vt:lpstr>PowerPoint 프레젠테이션</vt:lpstr>
      <vt:lpstr>Methodology</vt:lpstr>
      <vt:lpstr>Framework</vt:lpstr>
      <vt:lpstr>System Architecture</vt:lpstr>
      <vt:lpstr>Parking spot localization</vt:lpstr>
      <vt:lpstr>State Diagram</vt:lpstr>
      <vt:lpstr>State Table</vt:lpstr>
      <vt:lpstr>User Activity Sensing (Car In/Out)</vt:lpstr>
      <vt:lpstr>PowerPoint 프레젠테이션</vt:lpstr>
      <vt:lpstr>Parking spot localization</vt:lpstr>
      <vt:lpstr>Parking spot localization</vt:lpstr>
      <vt:lpstr>User Activity Sensing (Car In/Out)</vt:lpstr>
      <vt:lpstr>PowerPoint 프레젠테이션</vt:lpstr>
      <vt:lpstr>Conclusion</vt:lpstr>
      <vt:lpstr>Future Work</vt:lpstr>
      <vt:lpstr>Reference</vt:lpstr>
      <vt:lpstr>모바일 폰 센싱</vt:lpstr>
      <vt:lpstr>Contents</vt:lpstr>
      <vt:lpstr>측정 모드 선택 화면</vt:lpstr>
      <vt:lpstr>모바일 폰 센서 정보 수집</vt:lpstr>
      <vt:lpstr>행동 선택 기능 구현</vt:lpstr>
      <vt:lpstr>상태 선택 기능 구현</vt:lpstr>
      <vt:lpstr>상태 선택 기능 구현 (cont’d)</vt:lpstr>
      <vt:lpstr>상태 선택 기능 구현 (cont’d)</vt:lpstr>
      <vt:lpstr>상태 선택 기능 구현 (cont’d)</vt:lpstr>
      <vt:lpstr>센서 측정 기능 구현 </vt:lpstr>
      <vt:lpstr>센서 측정 기능 구현 (cont’d)</vt:lpstr>
      <vt:lpstr>센서 측정 기능 구현 (cont’d)</vt:lpstr>
      <vt:lpstr>센서 측정 기능 구현 (cont’d)</vt:lpstr>
      <vt:lpstr>센서 측정 기능 구현 (cont’d)</vt:lpstr>
      <vt:lpstr>센서 측정 기능 구현 (cont’d)</vt:lpstr>
      <vt:lpstr>센서 측정 기능 구현 (cont’d)</vt:lpstr>
      <vt:lpstr>센서 측정 기능 구현 (cont’d)</vt:lpstr>
      <vt:lpstr>Wi-Fi 신호 정보 수집</vt:lpstr>
      <vt:lpstr>Wi-Fi 신호 수집 기능 구현</vt:lpstr>
      <vt:lpstr>Wi-Fi 신호 수집 기능 구현 (cont’d)</vt:lpstr>
      <vt:lpstr>Wi-Fi 신호 수집 기능 구현 (cont’d)</vt:lpstr>
      <vt:lpstr>Wi-Fi 신호 수집 기능 구현 (cont’d)</vt:lpstr>
      <vt:lpstr>Wi-Fi 신호 수집 기능 구현 (cont’d)</vt:lpstr>
      <vt:lpstr>Wi-Fi 신호 수집 기능 구현 (cont’d)</vt:lpstr>
      <vt:lpstr>Wi-Fi 신호 수집 기능 구현 (cont’d)</vt:lpstr>
      <vt:lpstr>BLE 신호 정보 수집</vt:lpstr>
      <vt:lpstr>BLE 신호 수집 기능 구현</vt:lpstr>
      <vt:lpstr>BLE 신호 수집 기능 구현 (cont’d)</vt:lpstr>
      <vt:lpstr>BLE 신호 수집 기능 구현 (cont’d)</vt:lpstr>
      <vt:lpstr>BLE 신호 수집 기능 구현 (cont’d)</vt:lpstr>
      <vt:lpstr>BLE 신호 수집 기능 구현 (cont’d)</vt:lpstr>
      <vt:lpstr>BLE 신호 수집 기능 구현 (cont’d)</vt:lpstr>
      <vt:lpstr>BLE 신호 수집 기능 구현 (cont’d)</vt:lpstr>
      <vt:lpstr>BLE 신호 수집 기능 구현 (cont’d)</vt:lpstr>
      <vt:lpstr>BLE 신호 수집 기능 구현 (cont’d)</vt:lpstr>
    </vt:vector>
  </TitlesOfParts>
  <Company>SereneVoyage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winter</dc:creator>
  <cp:lastModifiedBy>CEWINTER</cp:lastModifiedBy>
  <cp:revision>317</cp:revision>
  <dcterms:created xsi:type="dcterms:W3CDTF">2007-05-16T01:38:22Z</dcterms:created>
  <dcterms:modified xsi:type="dcterms:W3CDTF">2020-04-01T04:36:13Z</dcterms:modified>
</cp:coreProperties>
</file>